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303" r:id="rId5"/>
    <p:sldId id="262" r:id="rId6"/>
    <p:sldId id="306" r:id="rId7"/>
    <p:sldId id="257" r:id="rId8"/>
    <p:sldId id="269" r:id="rId9"/>
    <p:sldId id="287" r:id="rId10"/>
    <p:sldId id="288" r:id="rId11"/>
    <p:sldId id="259" r:id="rId12"/>
    <p:sldId id="295" r:id="rId13"/>
    <p:sldId id="305" r:id="rId14"/>
    <p:sldId id="260" r:id="rId15"/>
    <p:sldId id="290" r:id="rId16"/>
    <p:sldId id="273" r:id="rId17"/>
    <p:sldId id="261" r:id="rId18"/>
    <p:sldId id="296" r:id="rId19"/>
    <p:sldId id="297" r:id="rId20"/>
    <p:sldId id="298" r:id="rId21"/>
    <p:sldId id="299" r:id="rId22"/>
    <p:sldId id="301" r:id="rId23"/>
    <p:sldId id="304" r:id="rId24"/>
    <p:sldId id="307" r:id="rId25"/>
    <p:sldId id="291" r:id="rId26"/>
    <p:sldId id="274" r:id="rId27"/>
    <p:sldId id="300" r:id="rId28"/>
    <p:sldId id="286" r:id="rId29"/>
    <p:sldId id="292" r:id="rId30"/>
  </p:sldIdLst>
  <p:sldSz cx="9631363" cy="7223125"/>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356" userDrawn="1">
          <p15:clr>
            <a:srgbClr val="A4A3A4"/>
          </p15:clr>
        </p15:guide>
        <p15:guide id="3" orient="horz" pos="22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pelman, Dana Lea" initials="KDL" lastIdx="6" clrIdx="0">
    <p:extLst>
      <p:ext uri="{19B8F6BF-5375-455C-9EA6-DF929625EA0E}">
        <p15:presenceInfo xmlns:p15="http://schemas.microsoft.com/office/powerpoint/2012/main" userId="S::dkopelman@collegeboard.org::20979823-5b91-44f0-b53d-0aedd2b25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00"/>
    <a:srgbClr val="F24516"/>
    <a:srgbClr val="C7C7C7"/>
    <a:srgbClr val="EAEAEA"/>
    <a:srgbClr val="F09E00"/>
    <a:srgbClr val="26A64E"/>
    <a:srgbClr val="F16B4E"/>
    <a:srgbClr val="2BBFF4"/>
    <a:srgbClr val="4BA7F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41" autoAdjust="0"/>
    <p:restoredTop sz="97474" autoAdjust="0"/>
  </p:normalViewPr>
  <p:slideViewPr>
    <p:cSldViewPr snapToGrid="0" showGuides="1">
      <p:cViewPr varScale="1">
        <p:scale>
          <a:sx n="105" d="100"/>
          <a:sy n="105" d="100"/>
        </p:scale>
        <p:origin x="752" y="192"/>
      </p:cViewPr>
      <p:guideLst>
        <p:guide pos="5356"/>
        <p:guide orient="horz" pos="2275"/>
      </p:guideLst>
    </p:cSldViewPr>
  </p:slideViewPr>
  <p:outlineViewPr>
    <p:cViewPr>
      <p:scale>
        <a:sx n="33" d="100"/>
        <a:sy n="33" d="100"/>
      </p:scale>
      <p:origin x="0" y="-31457"/>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0680C-5B48-460E-B481-2C9E1A1DFEF0}" type="datetimeFigureOut">
              <a:rPr lang="en-US" smtClean="0"/>
              <a:t>3/30/20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AF150-6D2A-4DA1-BED8-20A773521BD6}" type="slidenum">
              <a:rPr lang="en-US" smtClean="0"/>
              <a:t>‹#›</a:t>
            </a:fld>
            <a:endParaRPr lang="en-US" dirty="0"/>
          </a:p>
        </p:txBody>
      </p:sp>
    </p:spTree>
    <p:extLst>
      <p:ext uri="{BB962C8B-B14F-4D97-AF65-F5344CB8AC3E}">
        <p14:creationId xmlns:p14="http://schemas.microsoft.com/office/powerpoint/2010/main" val="303497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2</a:t>
            </a:fld>
            <a:endParaRPr lang="en-US" dirty="0"/>
          </a:p>
        </p:txBody>
      </p:sp>
    </p:spTree>
    <p:extLst>
      <p:ext uri="{BB962C8B-B14F-4D97-AF65-F5344CB8AC3E}">
        <p14:creationId xmlns:p14="http://schemas.microsoft.com/office/powerpoint/2010/main" val="375231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3</a:t>
            </a:fld>
            <a:endParaRPr lang="en-US" dirty="0"/>
          </a:p>
        </p:txBody>
      </p:sp>
    </p:spTree>
    <p:extLst>
      <p:ext uri="{BB962C8B-B14F-4D97-AF65-F5344CB8AC3E}">
        <p14:creationId xmlns:p14="http://schemas.microsoft.com/office/powerpoint/2010/main" val="153098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jpe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282400" y="358775"/>
            <a:ext cx="9098240"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050" dirty="0">
              <a:solidFill>
                <a:schemeClr val="tx1"/>
              </a:solidFill>
            </a:endParaRPr>
          </a:p>
        </p:txBody>
      </p:sp>
      <p:sp>
        <p:nvSpPr>
          <p:cNvPr id="2" name="Title 1"/>
          <p:cNvSpPr>
            <a:spLocks noGrp="1"/>
          </p:cNvSpPr>
          <p:nvPr>
            <p:ph type="ctrTitle"/>
          </p:nvPr>
        </p:nvSpPr>
        <p:spPr>
          <a:xfrm>
            <a:off x="700200" y="1618488"/>
            <a:ext cx="3814207" cy="621106"/>
          </a:xfrm>
          <a:prstGeom prst="rect">
            <a:avLst/>
          </a:prstGeom>
        </p:spPr>
        <p:txBody>
          <a:bodyPr lIns="0" tIns="45720" rIns="0" bIns="45720" anchor="t" anchorCtr="0">
            <a:noAutofit/>
          </a:bodyPr>
          <a:lstStyle>
            <a:lvl1pPr>
              <a:defRPr sz="3450"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00201" y="5333781"/>
            <a:ext cx="3814207" cy="563128"/>
          </a:xfrm>
          <a:prstGeom prst="rect">
            <a:avLst/>
          </a:prstGeom>
        </p:spPr>
        <p:txBody>
          <a:bodyPr lIns="0" rIns="0">
            <a:noAutofit/>
          </a:bodyPr>
          <a:lstStyle>
            <a:lvl1pPr marL="0" indent="0" algn="l">
              <a:buNone/>
              <a:defRPr sz="1500" b="1">
                <a:solidFill>
                  <a:schemeClr val="accent2"/>
                </a:solidFill>
                <a:latin typeface="+mj-lt"/>
              </a:defRPr>
            </a:lvl1pPr>
            <a:lvl2pPr marL="368000" indent="0" algn="ctr">
              <a:buNone/>
              <a:defRPr>
                <a:solidFill>
                  <a:schemeClr val="tx1">
                    <a:tint val="75000"/>
                  </a:schemeClr>
                </a:solidFill>
              </a:defRPr>
            </a:lvl2pPr>
            <a:lvl3pPr marL="736001" indent="0" algn="ctr">
              <a:buNone/>
              <a:defRPr>
                <a:solidFill>
                  <a:schemeClr val="tx1">
                    <a:tint val="75000"/>
                  </a:schemeClr>
                </a:solidFill>
              </a:defRPr>
            </a:lvl3pPr>
            <a:lvl4pPr marL="1104001" indent="0" algn="ctr">
              <a:buNone/>
              <a:defRPr>
                <a:solidFill>
                  <a:schemeClr val="tx1">
                    <a:tint val="75000"/>
                  </a:schemeClr>
                </a:solidFill>
              </a:defRPr>
            </a:lvl4pPr>
            <a:lvl5pPr marL="1472001" indent="0" algn="ctr">
              <a:buNone/>
              <a:defRPr>
                <a:solidFill>
                  <a:schemeClr val="tx1">
                    <a:tint val="75000"/>
                  </a:schemeClr>
                </a:solidFill>
              </a:defRPr>
            </a:lvl5pPr>
            <a:lvl6pPr marL="1840001" indent="0" algn="ctr">
              <a:buNone/>
              <a:defRPr>
                <a:solidFill>
                  <a:schemeClr val="tx1">
                    <a:tint val="75000"/>
                  </a:schemeClr>
                </a:solidFill>
              </a:defRPr>
            </a:lvl6pPr>
            <a:lvl7pPr marL="2208002" indent="0" algn="ctr">
              <a:buNone/>
              <a:defRPr>
                <a:solidFill>
                  <a:schemeClr val="tx1">
                    <a:tint val="75000"/>
                  </a:schemeClr>
                </a:solidFill>
              </a:defRPr>
            </a:lvl7pPr>
            <a:lvl8pPr marL="2576002" indent="0" algn="ctr">
              <a:buNone/>
              <a:defRPr>
                <a:solidFill>
                  <a:schemeClr val="tx1">
                    <a:tint val="75000"/>
                  </a:schemeClr>
                </a:solidFill>
              </a:defRPr>
            </a:lvl8pPr>
            <a:lvl9pPr marL="2944002"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4793068" y="366033"/>
            <a:ext cx="4587572" cy="6120629"/>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36" name="Text Placeholder 35"/>
          <p:cNvSpPr>
            <a:spLocks noGrp="1"/>
          </p:cNvSpPr>
          <p:nvPr>
            <p:ph type="body" sz="quarter" idx="11" hasCustomPrompt="1"/>
          </p:nvPr>
        </p:nvSpPr>
        <p:spPr>
          <a:xfrm>
            <a:off x="282401" y="6640450"/>
            <a:ext cx="3106468" cy="288925"/>
          </a:xfrm>
        </p:spPr>
        <p:txBody>
          <a:bodyPr lIns="0" bIns="45720" anchor="b">
            <a:noAutofit/>
          </a:bodyPr>
          <a:lstStyle>
            <a:lvl1pPr marL="0" indent="0">
              <a:buNone/>
              <a:defRPr sz="1200">
                <a:solidFill>
                  <a:schemeClr val="tx1"/>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4793068" y="358775"/>
            <a:ext cx="4587572" cy="6135058"/>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350" b="0" baseline="0">
                <a:solidFill>
                  <a:schemeClr val="tx1"/>
                </a:solidFill>
              </a:defRPr>
            </a:lvl1pPr>
          </a:lstStyle>
          <a:p>
            <a:r>
              <a:rPr lang="en-US" dirty="0"/>
              <a:t>Insert Brand Approved Picture for Cover</a:t>
            </a:r>
            <a:br>
              <a:rPr lang="en-US" dirty="0"/>
            </a:br>
            <a:r>
              <a:rPr lang="en-US" dirty="0"/>
              <a:t>(Square Pictures only)</a:t>
            </a:r>
          </a:p>
        </p:txBody>
      </p:sp>
      <p:sp>
        <p:nvSpPr>
          <p:cNvPr id="11" name="Text Placeholder 5"/>
          <p:cNvSpPr>
            <a:spLocks noGrp="1"/>
          </p:cNvSpPr>
          <p:nvPr>
            <p:ph type="body" sz="quarter" idx="13" hasCustomPrompt="1"/>
          </p:nvPr>
        </p:nvSpPr>
        <p:spPr>
          <a:xfrm>
            <a:off x="700116" y="939800"/>
            <a:ext cx="3358892" cy="452438"/>
          </a:xfrm>
        </p:spPr>
        <p:txBody>
          <a:bodyPr>
            <a:noAutofit/>
          </a:bodyPr>
          <a:lstStyle>
            <a:lvl1pPr marL="0" indent="0">
              <a:buNone/>
              <a:defRPr lang="en-US" sz="1200" b="0" i="0" smtClean="0">
                <a:solidFill>
                  <a:schemeClr val="tx2"/>
                </a:solidFill>
                <a:effectLst/>
              </a:defRPr>
            </a:lvl1pPr>
          </a:lstStyle>
          <a:p>
            <a:pPr lvl="0"/>
            <a:r>
              <a:rPr lang="en-US" b="0" i="0" dirty="0">
                <a:solidFill>
                  <a:srgbClr val="202124"/>
                </a:solidFill>
                <a:effectLst/>
                <a:latin typeface="Roboto" panose="02000000000000000000" pitchFamily="2" charset="0"/>
              </a:rPr>
              <a:t>Copy, paste and align top left of chosen program logo to this placeholder</a:t>
            </a:r>
            <a:endParaRPr lang="en-US" dirty="0"/>
          </a:p>
        </p:txBody>
      </p:sp>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5C446E-963D-4FD5-8D0F-7023684091F3}"/>
              </a:ext>
            </a:extLst>
          </p:cNvPr>
          <p:cNvGraphicFramePr>
            <a:graphicFrameLocks noChangeAspect="1"/>
          </p:cNvGraphicFramePr>
          <p:nvPr userDrawn="1">
            <p:custDataLst>
              <p:tags r:id="rId2"/>
            </p:custDataLst>
            <p:extLst>
              <p:ext uri="{D42A27DB-BD31-4B8C-83A1-F6EECF244321}">
                <p14:modId xmlns:p14="http://schemas.microsoft.com/office/powerpoint/2010/main" val="230349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2"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7A5C446E-963D-4FD5-8D0F-7023684091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0EA7837-D0E4-4EF5-9C2D-30957ADC4C52}"/>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CA" sz="2700" b="0" i="0" baseline="0" dirty="0">
              <a:solidFill>
                <a:schemeClr val="tx2"/>
              </a:solidFill>
              <a:latin typeface="Roboto Slab" pitchFamily="2" charset="0"/>
              <a:ea typeface="+mj-ea"/>
              <a:cs typeface="+mj-cs"/>
              <a:sym typeface="Roboto Slab" pitchFamily="2" charset="0"/>
            </a:endParaRPr>
          </a:p>
        </p:txBody>
      </p:sp>
      <p:sp>
        <p:nvSpPr>
          <p:cNvPr id="3" name="Picture Placeholder 7"/>
          <p:cNvSpPr>
            <a:spLocks noGrp="1"/>
          </p:cNvSpPr>
          <p:nvPr>
            <p:ph type="pic" sz="quarter" idx="10" hasCustomPrompt="1"/>
          </p:nvPr>
        </p:nvSpPr>
        <p:spPr>
          <a:xfrm>
            <a:off x="357798" y="430311"/>
            <a:ext cx="8915768" cy="6425247"/>
          </a:xfrm>
        </p:spPr>
        <p:txBody>
          <a:bodyPr anchor="ctr">
            <a:normAutofit/>
          </a:bodyPr>
          <a:lstStyle>
            <a:lvl1pPr marL="0" indent="0" algn="ctr">
              <a:buNone/>
              <a:defRPr sz="1500" b="1" baseline="0">
                <a:solidFill>
                  <a:schemeClr val="bg2"/>
                </a:solidFill>
              </a:defRPr>
            </a:lvl1pPr>
          </a:lstStyle>
          <a:p>
            <a:r>
              <a:rPr lang="en-US" dirty="0"/>
              <a:t>Insert Full Background Photo Photo To Highlight a Key Message</a:t>
            </a:r>
          </a:p>
        </p:txBody>
      </p:sp>
      <p:sp>
        <p:nvSpPr>
          <p:cNvPr id="5" name="Slide title"/>
          <p:cNvSpPr>
            <a:spLocks noGrp="1" noChangeArrowheads="1"/>
          </p:cNvSpPr>
          <p:nvPr>
            <p:ph type="title" hasCustomPrompt="1"/>
          </p:nvPr>
        </p:nvSpPr>
        <p:spPr bwMode="gray">
          <a:xfrm>
            <a:off x="591984" y="737176"/>
            <a:ext cx="4597544" cy="41271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357798" y="455926"/>
            <a:ext cx="891576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36116" y="184728"/>
            <a:ext cx="9359131" cy="6853668"/>
          </a:xfrm>
          <a:prstGeom prst="rect">
            <a:avLst/>
          </a:prstGeom>
          <a:solidFill>
            <a:schemeClr val="accent3">
              <a:alpha val="67000"/>
            </a:schemeClr>
          </a:solidFill>
        </p:spPr>
        <p:txBody>
          <a:bodyPr lIns="1920240" tIns="182880" rIns="1920240" bIns="182880" anchor="ctr" anchorCtr="0">
            <a:noAutofit/>
          </a:bodyPr>
          <a:lstStyle>
            <a:lvl1pPr algn="ctr">
              <a:defRPr sz="2400" b="0">
                <a:solidFill>
                  <a:schemeClr val="tx2"/>
                </a:solidFill>
              </a:defRPr>
            </a:lvl1pPr>
          </a:lstStyle>
          <a:p>
            <a:r>
              <a:rPr lang="en-US" dirty="0"/>
              <a:t>This is a sample quote to draw help make a point based on what people are saying</a:t>
            </a:r>
            <a:br>
              <a:rPr lang="en-US" dirty="0"/>
            </a:br>
            <a:r>
              <a:rPr lang="en-US" dirty="0"/>
              <a:t>(Use Format Background to Change Picture)</a:t>
            </a:r>
          </a:p>
        </p:txBody>
      </p:sp>
      <p:sp>
        <p:nvSpPr>
          <p:cNvPr id="6" name="Subtitle 2"/>
          <p:cNvSpPr>
            <a:spLocks noGrp="1"/>
          </p:cNvSpPr>
          <p:nvPr>
            <p:ph type="subTitle" idx="1" hasCustomPrompt="1"/>
          </p:nvPr>
        </p:nvSpPr>
        <p:spPr>
          <a:xfrm>
            <a:off x="0" y="5578764"/>
            <a:ext cx="9631363" cy="780473"/>
          </a:xfrm>
        </p:spPr>
        <p:txBody>
          <a:bodyPr anchor="ctr">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dirty="0">
                <a:solidFill>
                  <a:schemeClr val="tx2"/>
                </a:solidFill>
              </a:rPr>
              <a:t>Brianna Sullivan</a:t>
            </a:r>
          </a:p>
        </p:txBody>
      </p:sp>
      <p:sp>
        <p:nvSpPr>
          <p:cNvPr id="4" name="Freeform 3">
            <a:extLst>
              <a:ext uri="{FF2B5EF4-FFF2-40B4-BE49-F238E27FC236}">
                <a16:creationId xmlns:a16="http://schemas.microsoft.com/office/drawing/2014/main" id="{8E8A6A2C-8C88-3241-8B6A-AC170FE03852}"/>
              </a:ext>
            </a:extLst>
          </p:cNvPr>
          <p:cNvSpPr/>
          <p:nvPr userDrawn="1"/>
        </p:nvSpPr>
        <p:spPr>
          <a:xfrm>
            <a:off x="0" y="-1"/>
            <a:ext cx="9631363"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1" tIns="27001" rIns="27001" bIns="27001" numCol="1" spcCol="0" rtlCol="0" fromWordArt="0" anchor="ctr" anchorCtr="0" forceAA="0" compatLnSpc="1">
            <a:noAutofit/>
          </a:bodyPr>
          <a:lstStyle/>
          <a:p>
            <a:pPr algn="ctr"/>
            <a:endParaRPr lang="en-US" sz="1500" b="1" dirty="0">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9631363" cy="3780000"/>
          </a:xfrm>
          <a:prstGeom prst="rect">
            <a:avLst/>
          </a:prstGeom>
        </p:spPr>
        <p:txBody>
          <a:bodyPr lIns="1920240" tIns="45720" rIns="1920240" bIns="45720" anchor="ctr" anchorCtr="0">
            <a:noAutofit/>
          </a:bodyPr>
          <a:lstStyle>
            <a:lvl1pPr algn="ctr">
              <a:defRPr sz="3450" b="0">
                <a:solidFill>
                  <a:schemeClr val="tx2"/>
                </a:solidFill>
              </a:defRPr>
            </a:lvl1pPr>
          </a:lstStyle>
          <a:p>
            <a:r>
              <a:rPr lang="en-US" dirty="0"/>
              <a:t>This is a sample quote to draw help make a point based on what people are saying</a:t>
            </a:r>
          </a:p>
        </p:txBody>
      </p:sp>
      <p:grpSp>
        <p:nvGrpSpPr>
          <p:cNvPr id="35" name="Group 34"/>
          <p:cNvGrpSpPr/>
          <p:nvPr/>
        </p:nvGrpSpPr>
        <p:grpSpPr>
          <a:xfrm>
            <a:off x="1176921" y="2028307"/>
            <a:ext cx="1165442"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grpSp>
        <p:nvGrpSpPr>
          <p:cNvPr id="19" name="Group 18"/>
          <p:cNvGrpSpPr/>
          <p:nvPr/>
        </p:nvGrpSpPr>
        <p:grpSpPr>
          <a:xfrm rot="10800000">
            <a:off x="7288950" y="2157617"/>
            <a:ext cx="1165442"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sp>
        <p:nvSpPr>
          <p:cNvPr id="28" name="Subtitle 2"/>
          <p:cNvSpPr>
            <a:spLocks noGrp="1"/>
          </p:cNvSpPr>
          <p:nvPr>
            <p:ph type="subTitle" idx="1" hasCustomPrompt="1"/>
          </p:nvPr>
        </p:nvSpPr>
        <p:spPr>
          <a:xfrm>
            <a:off x="0" y="5578764"/>
            <a:ext cx="9631363" cy="780473"/>
          </a:xfrm>
        </p:spPr>
        <p:txBody>
          <a:bodyPr anchor="ctr">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dirty="0">
                <a:solidFill>
                  <a:schemeClr val="tx2"/>
                </a:solidFill>
              </a:rPr>
              <a:t>Brianna Sullivan</a:t>
            </a:r>
          </a:p>
        </p:txBody>
      </p:sp>
      <p:sp>
        <p:nvSpPr>
          <p:cNvPr id="27" name="Freeform 26"/>
          <p:cNvSpPr/>
          <p:nvPr userDrawn="1"/>
        </p:nvSpPr>
        <p:spPr>
          <a:xfrm>
            <a:off x="0" y="-1"/>
            <a:ext cx="9631363"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1" tIns="27001" rIns="27001" bIns="27001" numCol="1" spcCol="0" rtlCol="0" fromWordArt="0" anchor="ctr" anchorCtr="0" forceAA="0" compatLnSpc="1">
            <a:noAutofit/>
          </a:bodyPr>
          <a:lstStyle/>
          <a:p>
            <a:pPr algn="ctr"/>
            <a:endParaRPr lang="en-US" sz="1500" b="1" dirty="0">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1315" y="3110096"/>
            <a:ext cx="3599174" cy="621106"/>
          </a:xfrm>
          <a:prstGeom prst="rect">
            <a:avLst/>
          </a:prstGeom>
        </p:spPr>
        <p:txBody>
          <a:bodyPr lIns="0" tIns="45720" rIns="0" bIns="45720" anchor="ctr" anchorCtr="0">
            <a:noAutofit/>
          </a:bodyPr>
          <a:lstStyle>
            <a:lvl1pPr algn="ctr">
              <a:defRPr sz="4500" b="0">
                <a:solidFill>
                  <a:schemeClr val="accent2"/>
                </a:solidFill>
              </a:defRPr>
            </a:lvl1pPr>
          </a:lstStyle>
          <a:p>
            <a:r>
              <a:rPr lang="en-US" dirty="0"/>
              <a:t>Thank you</a:t>
            </a:r>
          </a:p>
        </p:txBody>
      </p:sp>
      <p:pic>
        <p:nvPicPr>
          <p:cNvPr id="10" name="Picture 9"/>
          <p:cNvPicPr>
            <a:picLocks noChangeAspect="1"/>
          </p:cNvPicPr>
          <p:nvPr/>
        </p:nvPicPr>
        <p:blipFill>
          <a:blip r:embed="rId2"/>
          <a:stretch>
            <a:fillRect/>
          </a:stretch>
        </p:blipFill>
        <p:spPr>
          <a:xfrm>
            <a:off x="4106936" y="6221651"/>
            <a:ext cx="1417492" cy="339214"/>
          </a:xfrm>
          <a:prstGeom prst="rect">
            <a:avLst/>
          </a:prstGeom>
        </p:spPr>
      </p:pic>
    </p:spTree>
    <p:extLst>
      <p:ext uri="{BB962C8B-B14F-4D97-AF65-F5344CB8AC3E}">
        <p14:creationId xmlns:p14="http://schemas.microsoft.com/office/powerpoint/2010/main" val="3080960498"/>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E46C0-B214-48D0-AD3A-E06942AE80EE}"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51FFA-257E-4D4F-B519-344AF5A80067}" type="slidenum">
              <a:rPr lang="en-US" smtClean="0"/>
              <a:t>‹#›</a:t>
            </a:fld>
            <a:endParaRPr lang="en-US"/>
          </a:p>
        </p:txBody>
      </p:sp>
    </p:spTree>
    <p:extLst>
      <p:ext uri="{BB962C8B-B14F-4D97-AF65-F5344CB8AC3E}">
        <p14:creationId xmlns:p14="http://schemas.microsoft.com/office/powerpoint/2010/main" val="299221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2352" y="1182118"/>
            <a:ext cx="8186659" cy="2514718"/>
          </a:xfrm>
        </p:spPr>
        <p:txBody>
          <a:bodyPr anchor="b"/>
          <a:lstStyle>
            <a:lvl1pPr algn="ctr">
              <a:defRPr sz="6319"/>
            </a:lvl1pPr>
          </a:lstStyle>
          <a:p>
            <a:r>
              <a:rPr lang="en-US"/>
              <a:t>Click to edit Master title style</a:t>
            </a:r>
            <a:endParaRPr lang="en-US" dirty="0"/>
          </a:p>
        </p:txBody>
      </p:sp>
      <p:sp>
        <p:nvSpPr>
          <p:cNvPr id="3" name="Subtitle 2"/>
          <p:cNvSpPr>
            <a:spLocks noGrp="1"/>
          </p:cNvSpPr>
          <p:nvPr>
            <p:ph type="subTitle" idx="1"/>
          </p:nvPr>
        </p:nvSpPr>
        <p:spPr>
          <a:xfrm>
            <a:off x="1203921" y="3793813"/>
            <a:ext cx="7223522" cy="1743916"/>
          </a:xfrm>
        </p:spPr>
        <p:txBody>
          <a:bodyPr/>
          <a:lstStyle>
            <a:lvl1pPr marL="0" indent="0" algn="ctr">
              <a:buNone/>
              <a:defRPr sz="2528"/>
            </a:lvl1pPr>
            <a:lvl2pPr marL="481523" indent="0" algn="ctr">
              <a:buNone/>
              <a:defRPr sz="2106"/>
            </a:lvl2pPr>
            <a:lvl3pPr marL="963046" indent="0" algn="ctr">
              <a:buNone/>
              <a:defRPr sz="1896"/>
            </a:lvl3pPr>
            <a:lvl4pPr marL="1444569" indent="0" algn="ctr">
              <a:buNone/>
              <a:defRPr sz="1685"/>
            </a:lvl4pPr>
            <a:lvl5pPr marL="1926092" indent="0" algn="ctr">
              <a:buNone/>
              <a:defRPr sz="1685"/>
            </a:lvl5pPr>
            <a:lvl6pPr marL="2407615" indent="0" algn="ctr">
              <a:buNone/>
              <a:defRPr sz="1685"/>
            </a:lvl6pPr>
            <a:lvl7pPr marL="2889138" indent="0" algn="ctr">
              <a:buNone/>
              <a:defRPr sz="1685"/>
            </a:lvl7pPr>
            <a:lvl8pPr marL="3370661" indent="0" algn="ctr">
              <a:buNone/>
              <a:defRPr sz="1685"/>
            </a:lvl8pPr>
            <a:lvl9pPr marL="3852184" indent="0" algn="ctr">
              <a:buNone/>
              <a:defRPr sz="168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54B1B0-F328-4718-B5A2-F461E1F4E420}"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9494A-50D6-474B-82EF-BBB1132C88B2}" type="slidenum">
              <a:rPr lang="en-US" smtClean="0"/>
              <a:t>‹#›</a:t>
            </a:fld>
            <a:endParaRPr lang="en-US"/>
          </a:p>
        </p:txBody>
      </p:sp>
    </p:spTree>
    <p:extLst>
      <p:ext uri="{BB962C8B-B14F-4D97-AF65-F5344CB8AC3E}">
        <p14:creationId xmlns:p14="http://schemas.microsoft.com/office/powerpoint/2010/main" val="339091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414437" y="620397"/>
            <a:ext cx="8216926"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endParaRPr lang="en-US" sz="1500" b="1" dirty="0">
              <a:solidFill>
                <a:schemeClr val="tx2"/>
              </a:solidFill>
              <a:latin typeface="+mj-lt"/>
            </a:endParaRPr>
          </a:p>
        </p:txBody>
      </p:sp>
      <p:sp>
        <p:nvSpPr>
          <p:cNvPr id="3" name="Title 1"/>
          <p:cNvSpPr>
            <a:spLocks noGrp="1"/>
          </p:cNvSpPr>
          <p:nvPr>
            <p:ph type="ctrTitle" hasCustomPrompt="1"/>
          </p:nvPr>
        </p:nvSpPr>
        <p:spPr>
          <a:xfrm>
            <a:off x="1859069" y="924570"/>
            <a:ext cx="6510576" cy="1646102"/>
          </a:xfrm>
          <a:prstGeom prst="rect">
            <a:avLst/>
          </a:prstGeom>
        </p:spPr>
        <p:txBody>
          <a:bodyPr lIns="0" tIns="45720" rIns="0" bIns="45720" anchor="t" anchorCtr="0">
            <a:noAutofit/>
          </a:bodyPr>
          <a:lstStyle>
            <a:lvl1pPr algn="l">
              <a:defRPr sz="4050" b="1" baseline="0">
                <a:solidFill>
                  <a:schemeClr val="accent3"/>
                </a:solidFill>
              </a:defRPr>
            </a:lvl1pPr>
          </a:lstStyle>
          <a:p>
            <a:r>
              <a:rPr lang="en-US" dirty="0"/>
              <a:t>Click to add Section title</a:t>
            </a:r>
          </a:p>
        </p:txBody>
      </p:sp>
      <p:sp>
        <p:nvSpPr>
          <p:cNvPr id="4" name="Subtitle 2"/>
          <p:cNvSpPr>
            <a:spLocks noGrp="1"/>
          </p:cNvSpPr>
          <p:nvPr>
            <p:ph type="subTitle" idx="1" hasCustomPrompt="1"/>
          </p:nvPr>
        </p:nvSpPr>
        <p:spPr>
          <a:xfrm>
            <a:off x="1859069" y="6093208"/>
            <a:ext cx="5094108" cy="704406"/>
          </a:xfrm>
          <a:prstGeom prst="rect">
            <a:avLst/>
          </a:prstGeom>
        </p:spPr>
        <p:txBody>
          <a:bodyPr lIns="0" tIns="0" rIns="0" bIns="0" anchor="b">
            <a:noAutofit/>
          </a:bodyPr>
          <a:lstStyle>
            <a:lvl1pPr marL="0" indent="0" algn="l">
              <a:buNone/>
              <a:defRPr sz="2100" b="0">
                <a:solidFill>
                  <a:schemeClr val="accent3"/>
                </a:solidFill>
                <a:latin typeface="+mn-lt"/>
              </a:defRPr>
            </a:lvl1pPr>
            <a:lvl2pPr marL="368000" indent="0" algn="ctr">
              <a:buNone/>
              <a:defRPr>
                <a:solidFill>
                  <a:schemeClr val="tx1">
                    <a:tint val="75000"/>
                  </a:schemeClr>
                </a:solidFill>
              </a:defRPr>
            </a:lvl2pPr>
            <a:lvl3pPr marL="736001" indent="0" algn="ctr">
              <a:buNone/>
              <a:defRPr>
                <a:solidFill>
                  <a:schemeClr val="tx1">
                    <a:tint val="75000"/>
                  </a:schemeClr>
                </a:solidFill>
              </a:defRPr>
            </a:lvl3pPr>
            <a:lvl4pPr marL="1104001" indent="0" algn="ctr">
              <a:buNone/>
              <a:defRPr>
                <a:solidFill>
                  <a:schemeClr val="tx1">
                    <a:tint val="75000"/>
                  </a:schemeClr>
                </a:solidFill>
              </a:defRPr>
            </a:lvl4pPr>
            <a:lvl5pPr marL="1472001" indent="0" algn="ctr">
              <a:buNone/>
              <a:defRPr>
                <a:solidFill>
                  <a:schemeClr val="tx1">
                    <a:tint val="75000"/>
                  </a:schemeClr>
                </a:solidFill>
              </a:defRPr>
            </a:lvl5pPr>
            <a:lvl6pPr marL="1840001" indent="0" algn="ctr">
              <a:buNone/>
              <a:defRPr>
                <a:solidFill>
                  <a:schemeClr val="tx1">
                    <a:tint val="75000"/>
                  </a:schemeClr>
                </a:solidFill>
              </a:defRPr>
            </a:lvl6pPr>
            <a:lvl7pPr marL="2208002" indent="0" algn="ctr">
              <a:buNone/>
              <a:defRPr>
                <a:solidFill>
                  <a:schemeClr val="tx1">
                    <a:tint val="75000"/>
                  </a:schemeClr>
                </a:solidFill>
              </a:defRPr>
            </a:lvl7pPr>
            <a:lvl8pPr marL="2576002" indent="0" algn="ctr">
              <a:buNone/>
              <a:defRPr>
                <a:solidFill>
                  <a:schemeClr val="tx1">
                    <a:tint val="75000"/>
                  </a:schemeClr>
                </a:solidFill>
              </a:defRPr>
            </a:lvl8pPr>
            <a:lvl9pPr marL="2944002" indent="0" algn="ctr">
              <a:buNone/>
              <a:defRPr>
                <a:solidFill>
                  <a:schemeClr val="tx1">
                    <a:tint val="75000"/>
                  </a:schemeClr>
                </a:solidFill>
              </a:defRPr>
            </a:lvl9pPr>
          </a:lstStyle>
          <a:p>
            <a:r>
              <a:rPr lang="en-US" dirty="0"/>
              <a:t>Click to add subtitle</a:t>
            </a:r>
          </a:p>
        </p:txBody>
      </p:sp>
      <p:sp>
        <p:nvSpPr>
          <p:cNvPr id="5" name="Text Placeholder 35"/>
          <p:cNvSpPr>
            <a:spLocks noGrp="1"/>
          </p:cNvSpPr>
          <p:nvPr>
            <p:ph type="body" sz="quarter" idx="11" hasCustomPrompt="1"/>
          </p:nvPr>
        </p:nvSpPr>
        <p:spPr>
          <a:xfrm>
            <a:off x="8070346" y="6479876"/>
            <a:ext cx="1147360" cy="317739"/>
          </a:xfrm>
        </p:spPr>
        <p:txBody>
          <a:bodyPr lIns="0" tIns="0" rIns="0" bIns="0" anchor="b">
            <a:noAutofit/>
          </a:bodyPr>
          <a:lstStyle>
            <a:lvl1pPr marL="0" indent="0" algn="r">
              <a:buNone/>
              <a:defRPr sz="1050">
                <a:solidFill>
                  <a:schemeClr val="accent3"/>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191455" y="6479876"/>
            <a:ext cx="1147360" cy="317739"/>
          </a:xfrm>
        </p:spPr>
        <p:txBody>
          <a:bodyPr lIns="0" tIns="0" rIns="0" bIns="0" anchor="b">
            <a:noAutofit/>
          </a:bodyPr>
          <a:lstStyle>
            <a:lvl1pPr marL="0" indent="0" algn="l">
              <a:buNone/>
              <a:defRPr sz="1050">
                <a:solidFill>
                  <a:schemeClr val="tx2"/>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Add presenter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14437"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CC2EEF-1F5A-44BA-A894-1FBB47676416}"/>
              </a:ext>
            </a:extLst>
          </p:cNvPr>
          <p:cNvGraphicFramePr>
            <a:graphicFrameLocks noChangeAspect="1"/>
          </p:cNvGraphicFramePr>
          <p:nvPr userDrawn="1">
            <p:custDataLst>
              <p:tags r:id="rId2"/>
            </p:custDataLst>
            <p:extLst>
              <p:ext uri="{D42A27DB-BD31-4B8C-83A1-F6EECF244321}">
                <p14:modId xmlns:p14="http://schemas.microsoft.com/office/powerpoint/2010/main" val="3864621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6"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CCC2EEF-1F5A-44BA-A894-1FBB476764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F1EC3AF-05CF-414D-A56A-748443204BAD}"/>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3"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0F0CD4-F134-4393-85EE-F212B5E6FED7}"/>
              </a:ext>
            </a:extLst>
          </p:cNvPr>
          <p:cNvGraphicFramePr>
            <a:graphicFrameLocks noChangeAspect="1"/>
          </p:cNvGraphicFramePr>
          <p:nvPr userDrawn="1">
            <p:custDataLst>
              <p:tags r:id="rId2"/>
            </p:custDataLst>
            <p:extLst>
              <p:ext uri="{D42A27DB-BD31-4B8C-83A1-F6EECF244321}">
                <p14:modId xmlns:p14="http://schemas.microsoft.com/office/powerpoint/2010/main" val="305942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0"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760F0CD4-F134-4393-85EE-F212B5E6FE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B86CE6F-0238-4FA6-A98D-2A2671D6A029}"/>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594" y="6702265"/>
            <a:ext cx="999023" cy="228600"/>
          </a:xfrm>
          <a:prstGeom prst="rect">
            <a:avLst/>
          </a:prstGeom>
        </p:spPr>
      </p:pic>
      <p:sp>
        <p:nvSpPr>
          <p:cNvPr id="4" name="Rectangle 3"/>
          <p:cNvSpPr/>
          <p:nvPr/>
        </p:nvSpPr>
        <p:spPr>
          <a:xfrm>
            <a:off x="281594" y="1229710"/>
            <a:ext cx="9068175"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40" name="Straight Connector 39"/>
          <p:cNvCxnSpPr/>
          <p:nvPr/>
        </p:nvCxnSpPr>
        <p:spPr>
          <a:xfrm>
            <a:off x="294641" y="6585155"/>
            <a:ext cx="90551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81595" y="455926"/>
            <a:ext cx="906817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EA66DD-47B6-41AF-856C-60DA6DFCF967}"/>
              </a:ext>
            </a:extLst>
          </p:cNvPr>
          <p:cNvGraphicFramePr>
            <a:graphicFrameLocks noChangeAspect="1"/>
          </p:cNvGraphicFramePr>
          <p:nvPr userDrawn="1">
            <p:custDataLst>
              <p:tags r:id="rId2"/>
            </p:custDataLst>
            <p:extLst>
              <p:ext uri="{D42A27DB-BD31-4B8C-83A1-F6EECF244321}">
                <p14:modId xmlns:p14="http://schemas.microsoft.com/office/powerpoint/2010/main" val="123208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4"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98EA66DD-47B6-41AF-856C-60DA6DFCF9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D3A3A6-74B7-4401-98A3-0D4D473F5A0A}"/>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2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30" name="Straight Connector 29"/>
          <p:cNvCxnSpPr/>
          <p:nvPr/>
        </p:nvCxnSpPr>
        <p:spPr>
          <a:xfrm>
            <a:off x="1672897" y="6585155"/>
            <a:ext cx="76768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2898" y="6702265"/>
            <a:ext cx="999023" cy="228600"/>
          </a:xfrm>
          <a:prstGeom prst="rect">
            <a:avLst/>
          </a:prstGeom>
        </p:spPr>
      </p:pic>
      <p:sp>
        <p:nvSpPr>
          <p:cNvPr id="9" name="Slide title"/>
          <p:cNvSpPr>
            <a:spLocks noGrp="1" noChangeArrowheads="1"/>
          </p:cNvSpPr>
          <p:nvPr>
            <p:ph type="title"/>
          </p:nvPr>
        </p:nvSpPr>
        <p:spPr bwMode="gray">
          <a:xfrm>
            <a:off x="1672897"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1672897" y="463763"/>
            <a:ext cx="7676871"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0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C5B168-3E9E-4320-B0DB-444B32EA83F3}"/>
              </a:ext>
            </a:extLst>
          </p:cNvPr>
          <p:cNvGraphicFramePr>
            <a:graphicFrameLocks noChangeAspect="1"/>
          </p:cNvGraphicFramePr>
          <p:nvPr userDrawn="1">
            <p:custDataLst>
              <p:tags r:id="rId2"/>
            </p:custDataLst>
            <p:extLst>
              <p:ext uri="{D42A27DB-BD31-4B8C-83A1-F6EECF244321}">
                <p14:modId xmlns:p14="http://schemas.microsoft.com/office/powerpoint/2010/main" val="419301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8"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F0C5B168-3E9E-4320-B0DB-444B32EA83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76AC7A1-98DA-4510-AA81-E278E57ABE73}"/>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12" name="Rectangle 11"/>
          <p:cNvSpPr/>
          <p:nvPr/>
        </p:nvSpPr>
        <p:spPr>
          <a:xfrm>
            <a:off x="1" y="1"/>
            <a:ext cx="3592110"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30" name="Straight Connector 29"/>
          <p:cNvCxnSpPr/>
          <p:nvPr/>
        </p:nvCxnSpPr>
        <p:spPr>
          <a:xfrm>
            <a:off x="3886750" y="6585155"/>
            <a:ext cx="546301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750" y="6702265"/>
            <a:ext cx="999023" cy="228600"/>
          </a:xfrm>
          <a:prstGeom prst="rect">
            <a:avLst/>
          </a:prstGeom>
        </p:spPr>
      </p:pic>
      <p:sp>
        <p:nvSpPr>
          <p:cNvPr id="9" name="Slide title"/>
          <p:cNvSpPr>
            <a:spLocks noGrp="1" noChangeArrowheads="1"/>
          </p:cNvSpPr>
          <p:nvPr>
            <p:ph type="title"/>
          </p:nvPr>
        </p:nvSpPr>
        <p:spPr bwMode="gray">
          <a:xfrm>
            <a:off x="3886750"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886750" y="455927"/>
            <a:ext cx="5463018"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1"/>
            <a:ext cx="3592110"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0"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3" name="Straight Connector 22"/>
          <p:cNvCxnSpPr/>
          <p:nvPr/>
        </p:nvCxnSpPr>
        <p:spPr>
          <a:xfrm>
            <a:off x="3886750" y="6585155"/>
            <a:ext cx="546301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750" y="6702265"/>
            <a:ext cx="999023" cy="228600"/>
          </a:xfrm>
          <a:prstGeom prst="rect">
            <a:avLst/>
          </a:prstGeom>
        </p:spPr>
      </p:pic>
      <p:sp>
        <p:nvSpPr>
          <p:cNvPr id="9" name="Slide title"/>
          <p:cNvSpPr>
            <a:spLocks noGrp="1" noChangeArrowheads="1"/>
          </p:cNvSpPr>
          <p:nvPr>
            <p:ph type="title"/>
          </p:nvPr>
        </p:nvSpPr>
        <p:spPr bwMode="gray">
          <a:xfrm>
            <a:off x="3886750"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886750" y="455927"/>
            <a:ext cx="5463018"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p:nvPr userDrawn="1"/>
        </p:nvCxnSpPr>
        <p:spPr>
          <a:xfrm>
            <a:off x="281595" y="455926"/>
            <a:ext cx="46439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84862" y="1"/>
            <a:ext cx="4446501"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0" name="SlideNumber"/>
          <p:cNvSpPr/>
          <p:nvPr/>
        </p:nvSpPr>
        <p:spPr>
          <a:xfrm>
            <a:off x="4525154"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3" name="Straight Connector 22"/>
          <p:cNvCxnSpPr/>
          <p:nvPr/>
        </p:nvCxnSpPr>
        <p:spPr>
          <a:xfrm>
            <a:off x="294640" y="6585155"/>
            <a:ext cx="4599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 y="6702265"/>
            <a:ext cx="999023" cy="228600"/>
          </a:xfrm>
          <a:prstGeom prst="rect">
            <a:avLst/>
          </a:prstGeom>
        </p:spPr>
      </p:pic>
      <p:sp>
        <p:nvSpPr>
          <p:cNvPr id="9" name="Slide title"/>
          <p:cNvSpPr>
            <a:spLocks noGrp="1" noChangeArrowheads="1"/>
          </p:cNvSpPr>
          <p:nvPr>
            <p:ph type="title"/>
          </p:nvPr>
        </p:nvSpPr>
        <p:spPr bwMode="gray">
          <a:xfrm>
            <a:off x="279053" y="567059"/>
            <a:ext cx="46308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17796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5184862" y="1"/>
            <a:ext cx="4446501"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6" name="SlideNumber"/>
          <p:cNvSpPr/>
          <p:nvPr/>
        </p:nvSpPr>
        <p:spPr>
          <a:xfrm>
            <a:off x="4525154"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9" name="Straight Connector 28"/>
          <p:cNvCxnSpPr/>
          <p:nvPr/>
        </p:nvCxnSpPr>
        <p:spPr>
          <a:xfrm>
            <a:off x="294640" y="6585155"/>
            <a:ext cx="4599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 y="6702265"/>
            <a:ext cx="999023" cy="228600"/>
          </a:xfrm>
          <a:prstGeom prst="rect">
            <a:avLst/>
          </a:prstGeom>
        </p:spPr>
      </p:pic>
      <p:sp>
        <p:nvSpPr>
          <p:cNvPr id="9" name="Slide title"/>
          <p:cNvSpPr>
            <a:spLocks noGrp="1" noChangeArrowheads="1"/>
          </p:cNvSpPr>
          <p:nvPr>
            <p:ph type="title"/>
          </p:nvPr>
        </p:nvSpPr>
        <p:spPr bwMode="gray">
          <a:xfrm>
            <a:off x="281595" y="567059"/>
            <a:ext cx="46308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94640" y="455926"/>
            <a:ext cx="463085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1595" y="455926"/>
            <a:ext cx="46439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03678-DADB-422E-92E2-650549F8D1A1}"/>
              </a:ext>
            </a:extLst>
          </p:cNvPr>
          <p:cNvGraphicFramePr>
            <a:graphicFrameLocks noChangeAspect="1"/>
          </p:cNvGraphicFramePr>
          <p:nvPr userDrawn="1">
            <p:custDataLst>
              <p:tags r:id="rId20"/>
            </p:custDataLst>
            <p:extLst>
              <p:ext uri="{D42A27DB-BD31-4B8C-83A1-F6EECF244321}">
                <p14:modId xmlns:p14="http://schemas.microsoft.com/office/powerpoint/2010/main" val="202328194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72" name="think-cell Slide" r:id="rId22" imgW="473" imgH="473" progId="TCLayout.ActiveDocument.1">
                  <p:embed/>
                </p:oleObj>
              </mc:Choice>
              <mc:Fallback>
                <p:oleObj name="think-cell Slide" r:id="rId22" imgW="473" imgH="473" progId="TCLayout.ActiveDocument.1">
                  <p:embed/>
                  <p:pic>
                    <p:nvPicPr>
                      <p:cNvPr id="3" name="Object 2" hidden="1">
                        <a:extLst>
                          <a:ext uri="{FF2B5EF4-FFF2-40B4-BE49-F238E27FC236}">
                            <a16:creationId xmlns:a16="http://schemas.microsoft.com/office/drawing/2014/main" id="{60003678-DADB-422E-92E2-650549F8D1A1}"/>
                          </a:ext>
                        </a:extLst>
                      </p:cNvPr>
                      <p:cNvPicPr/>
                      <p:nvPr/>
                    </p:nvPicPr>
                    <p:blipFill>
                      <a:blip r:embed="rId23"/>
                      <a:stretch>
                        <a:fillRect/>
                      </a:stretch>
                    </p:blipFill>
                    <p:spPr>
                      <a:xfrm>
                        <a:off x="1191" y="1588"/>
                        <a:ext cx="1191" cy="1588"/>
                      </a:xfrm>
                      <a:prstGeom prst="rect">
                        <a:avLst/>
                      </a:prstGeom>
                    </p:spPr>
                  </p:pic>
                </p:oleObj>
              </mc:Fallback>
            </mc:AlternateContent>
          </a:graphicData>
        </a:graphic>
      </p:graphicFrame>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1594" y="6702265"/>
            <a:ext cx="999023" cy="228600"/>
          </a:xfrm>
          <a:prstGeom prst="rect">
            <a:avLst/>
          </a:prstGeom>
        </p:spPr>
      </p:pic>
      <p:sp>
        <p:nvSpPr>
          <p:cNvPr id="22"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281595" y="1278372"/>
            <a:ext cx="8929043" cy="463440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12" name="Straight Connector 11"/>
          <p:cNvCxnSpPr/>
          <p:nvPr/>
        </p:nvCxnSpPr>
        <p:spPr>
          <a:xfrm>
            <a:off x="281595" y="455926"/>
            <a:ext cx="906817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641" y="6585155"/>
            <a:ext cx="90551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9"/>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89" r:id="rId2"/>
    <p:sldLayoutId id="2147483662" r:id="rId3"/>
    <p:sldLayoutId id="2147483682" r:id="rId4"/>
    <p:sldLayoutId id="2147483690" r:id="rId5"/>
    <p:sldLayoutId id="2147483678" r:id="rId6"/>
    <p:sldLayoutId id="2147483679" r:id="rId7"/>
    <p:sldLayoutId id="2147483681" r:id="rId8"/>
    <p:sldLayoutId id="2147483680" r:id="rId9"/>
    <p:sldLayoutId id="2147483663" r:id="rId10"/>
    <p:sldLayoutId id="2147483664" r:id="rId11"/>
    <p:sldLayoutId id="2147483677" r:id="rId12"/>
    <p:sldLayoutId id="2147483691" r:id="rId13"/>
    <p:sldLayoutId id="2147483686" r:id="rId14"/>
    <p:sldLayoutId id="2147483692" r:id="rId15"/>
    <p:sldLayoutId id="2147483693" r:id="rId16"/>
  </p:sldLayoutIdLst>
  <p:txStyles>
    <p:titleStyle>
      <a:lvl1pPr algn="l" defTabSz="736001" rtl="0" eaLnBrk="1" latinLnBrk="0" hangingPunct="1">
        <a:spcBef>
          <a:spcPct val="0"/>
        </a:spcBef>
        <a:buNone/>
        <a:defRPr sz="2700" kern="1200">
          <a:solidFill>
            <a:schemeClr val="tx1"/>
          </a:solidFill>
          <a:latin typeface="+mj-lt"/>
          <a:ea typeface="+mj-ea"/>
          <a:cs typeface="+mj-cs"/>
        </a:defRPr>
      </a:lvl1pPr>
    </p:titleStyle>
    <p:bodyStyle>
      <a:lvl1pPr marL="203597" marR="0" indent="-203597" algn="l" defTabSz="735806"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50" b="0" i="0" u="none" strike="noStrike" kern="1200" cap="none" spc="0" normalizeH="0" baseline="0" noProof="1">
          <a:ln>
            <a:noFill/>
          </a:ln>
          <a:solidFill>
            <a:schemeClr val="tx1"/>
          </a:solidFill>
          <a:effectLst/>
          <a:uLnTx/>
          <a:uFillTx/>
          <a:latin typeface="+mn-lt"/>
          <a:ea typeface="+mn-ea"/>
          <a:cs typeface="+mn-cs"/>
        </a:defRPr>
      </a:lvl1pPr>
      <a:lvl2pPr marL="431006" marR="0" indent="-89297" algn="l" defTabSz="735806" rtl="0" eaLnBrk="1" fontAlgn="base" latinLnBrk="0" hangingPunct="1">
        <a:lnSpc>
          <a:spcPct val="100000"/>
        </a:lnSpc>
        <a:spcBef>
          <a:spcPct val="20000"/>
        </a:spcBef>
        <a:spcAft>
          <a:spcPct val="0"/>
        </a:spcAft>
        <a:buClr>
          <a:schemeClr val="tx1"/>
        </a:buClr>
        <a:buSzPts val="2200"/>
        <a:buFont typeface="Verdana"/>
        <a:buChar char="-"/>
        <a:tabLst/>
        <a:defRPr lang="en-CA" altLang="zh-CN" sz="1200" kern="1200" baseline="0" noProof="1">
          <a:solidFill>
            <a:schemeClr val="tx1"/>
          </a:solidFill>
          <a:latin typeface="+mn-lt"/>
          <a:ea typeface="+mn-ea"/>
          <a:cs typeface="+mn-cs"/>
        </a:defRPr>
      </a:lvl2pPr>
      <a:lvl3pPr marL="789385" marR="0" indent="-215504" algn="l" defTabSz="735806"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00" kern="1200" noProof="1">
          <a:solidFill>
            <a:schemeClr val="tx1"/>
          </a:solidFill>
          <a:latin typeface="+mn-lt"/>
          <a:ea typeface="+mn-ea"/>
          <a:cs typeface="+mn-cs"/>
        </a:defRPr>
      </a:lvl3pPr>
      <a:lvl4pPr marL="1090422" marR="0" indent="-157734" algn="l" defTabSz="736001"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00" kern="1200">
          <a:solidFill>
            <a:schemeClr val="tx1"/>
          </a:solidFill>
          <a:latin typeface="+mn-lt"/>
          <a:ea typeface="+mn-ea"/>
          <a:cs typeface="+mn-cs"/>
        </a:defRPr>
      </a:lvl4pPr>
      <a:lvl5pPr marL="1656002" indent="-184001" algn="l" defTabSz="736001"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024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92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60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128003"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36001" rtl="0" eaLnBrk="1" latinLnBrk="0" hangingPunct="1">
        <a:defRPr sz="1350" kern="1200">
          <a:solidFill>
            <a:schemeClr val="tx1"/>
          </a:solidFill>
          <a:latin typeface="+mn-lt"/>
          <a:ea typeface="+mn-ea"/>
          <a:cs typeface="+mn-cs"/>
        </a:defRPr>
      </a:lvl1pPr>
      <a:lvl2pPr marL="368000" algn="l" defTabSz="736001" rtl="0" eaLnBrk="1" latinLnBrk="0" hangingPunct="1">
        <a:defRPr sz="1425" kern="1200">
          <a:solidFill>
            <a:schemeClr val="tx1"/>
          </a:solidFill>
          <a:latin typeface="+mn-lt"/>
          <a:ea typeface="+mn-ea"/>
          <a:cs typeface="+mn-cs"/>
        </a:defRPr>
      </a:lvl2pPr>
      <a:lvl3pPr marL="736001" algn="l" defTabSz="736001" rtl="0" eaLnBrk="1" latinLnBrk="0" hangingPunct="1">
        <a:defRPr sz="1425" kern="1200">
          <a:solidFill>
            <a:schemeClr val="tx1"/>
          </a:solidFill>
          <a:latin typeface="+mn-lt"/>
          <a:ea typeface="+mn-ea"/>
          <a:cs typeface="+mn-cs"/>
        </a:defRPr>
      </a:lvl3pPr>
      <a:lvl4pPr marL="1104001" algn="l" defTabSz="736001" rtl="0" eaLnBrk="1" latinLnBrk="0" hangingPunct="1">
        <a:defRPr sz="1425" kern="1200">
          <a:solidFill>
            <a:schemeClr val="tx1"/>
          </a:solidFill>
          <a:latin typeface="+mn-lt"/>
          <a:ea typeface="+mn-ea"/>
          <a:cs typeface="+mn-cs"/>
        </a:defRPr>
      </a:lvl4pPr>
      <a:lvl5pPr marL="1472001" algn="l" defTabSz="736001" rtl="0" eaLnBrk="1" latinLnBrk="0" hangingPunct="1">
        <a:defRPr sz="1425" kern="1200">
          <a:solidFill>
            <a:schemeClr val="tx1"/>
          </a:solidFill>
          <a:latin typeface="+mn-lt"/>
          <a:ea typeface="+mn-ea"/>
          <a:cs typeface="+mn-cs"/>
        </a:defRPr>
      </a:lvl5pPr>
      <a:lvl6pPr marL="1840001" algn="l" defTabSz="736001" rtl="0" eaLnBrk="1" latinLnBrk="0" hangingPunct="1">
        <a:defRPr sz="1425" kern="1200">
          <a:solidFill>
            <a:schemeClr val="tx1"/>
          </a:solidFill>
          <a:latin typeface="+mn-lt"/>
          <a:ea typeface="+mn-ea"/>
          <a:cs typeface="+mn-cs"/>
        </a:defRPr>
      </a:lvl6pPr>
      <a:lvl7pPr marL="2208002" algn="l" defTabSz="736001" rtl="0" eaLnBrk="1" latinLnBrk="0" hangingPunct="1">
        <a:defRPr sz="1425" kern="1200">
          <a:solidFill>
            <a:schemeClr val="tx1"/>
          </a:solidFill>
          <a:latin typeface="+mn-lt"/>
          <a:ea typeface="+mn-ea"/>
          <a:cs typeface="+mn-cs"/>
        </a:defRPr>
      </a:lvl7pPr>
      <a:lvl8pPr marL="2576002" algn="l" defTabSz="736001" rtl="0" eaLnBrk="1" latinLnBrk="0" hangingPunct="1">
        <a:defRPr sz="1425" kern="1200">
          <a:solidFill>
            <a:schemeClr val="tx1"/>
          </a:solidFill>
          <a:latin typeface="+mn-lt"/>
          <a:ea typeface="+mn-ea"/>
          <a:cs typeface="+mn-cs"/>
        </a:defRPr>
      </a:lvl8pPr>
      <a:lvl9pPr marL="2944002" algn="l" defTabSz="736001"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6.png"/><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7.png"/><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hyperlink" Target="http://www.statsmedic.com/youtube" TargetMode="External"/><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xml"/><Relationship Id="rId10" Type="http://schemas.openxmlformats.org/officeDocument/2006/relationships/image" Target="../media/image8.jpg"/><Relationship Id="rId4" Type="http://schemas.openxmlformats.org/officeDocument/2006/relationships/slideLayout" Target="../slideLayouts/slideLayout10.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3.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4.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notesSlide" Target="../notesSlides/notesSlide2.xml"/><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2AB356-E41C-4551-A84F-B7149EE8C5E0}"/>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9319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412AB356-E41C-4551-A84F-B7149EE8C5E0}"/>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65429A44-6B75-4960-BDC9-8697E7D0C8E1}"/>
              </a:ext>
            </a:extLst>
          </p:cNvPr>
          <p:cNvPicPr>
            <a:picLocks noChangeAspect="1"/>
          </p:cNvPicPr>
          <p:nvPr/>
        </p:nvPicPr>
        <p:blipFill>
          <a:blip r:embed="rId6"/>
          <a:stretch>
            <a:fillRect/>
          </a:stretch>
        </p:blipFill>
        <p:spPr>
          <a:xfrm>
            <a:off x="265" y="902890"/>
            <a:ext cx="9630833" cy="5417344"/>
          </a:xfrm>
          <a:prstGeom prst="rect">
            <a:avLst/>
          </a:prstGeom>
        </p:spPr>
      </p:pic>
    </p:spTree>
    <p:extLst>
      <p:ext uri="{BB962C8B-B14F-4D97-AF65-F5344CB8AC3E}">
        <p14:creationId xmlns:p14="http://schemas.microsoft.com/office/powerpoint/2010/main" val="310025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D968-8986-BC43-BDA4-035998DFFAC4}"/>
              </a:ext>
            </a:extLst>
          </p:cNvPr>
          <p:cNvSpPr>
            <a:spLocks noGrp="1"/>
          </p:cNvSpPr>
          <p:nvPr>
            <p:ph type="title"/>
          </p:nvPr>
        </p:nvSpPr>
        <p:spPr/>
        <p:txBody>
          <a:bodyPr/>
          <a:lstStyle/>
          <a:p>
            <a:r>
              <a:rPr lang="en-US" dirty="0"/>
              <a:t>Chi Square Test for Independence-1997 MC #14</a:t>
            </a:r>
          </a:p>
        </p:txBody>
      </p:sp>
      <p:sp>
        <p:nvSpPr>
          <p:cNvPr id="4" name="Content Placeholder 3">
            <a:extLst>
              <a:ext uri="{FF2B5EF4-FFF2-40B4-BE49-F238E27FC236}">
                <a16:creationId xmlns:a16="http://schemas.microsoft.com/office/drawing/2014/main" id="{A5383E11-37CF-DC48-90FE-0EFC3B2832C6}"/>
              </a:ext>
            </a:extLst>
          </p:cNvPr>
          <p:cNvSpPr txBox="1">
            <a:spLocks noGrp="1"/>
          </p:cNvSpPr>
          <p:nvPr>
            <p:ph idx="1"/>
          </p:nvPr>
        </p:nvSpPr>
        <p:spPr>
          <a:xfrm>
            <a:off x="384041" y="1233880"/>
            <a:ext cx="8813321" cy="5009732"/>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indent="0">
              <a:buNone/>
            </a:pPr>
            <a:endParaRPr lang="en-US" sz="14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a:p>
            <a:pPr marL="0" indent="0">
              <a:buNone/>
            </a:pPr>
            <a:endParaRPr lang="en-US" sz="2000" dirty="0">
              <a:solidFill>
                <a:srgbClr val="1E1E1E"/>
              </a:solidFill>
              <a:latin typeface="Roboto"/>
            </a:endParaRPr>
          </a:p>
        </p:txBody>
      </p:sp>
      <p:pic>
        <p:nvPicPr>
          <p:cNvPr id="5" name="Picture 4" descr="A screenshot of a cell phone&#10;&#10;Description automatically generated">
            <a:extLst>
              <a:ext uri="{FF2B5EF4-FFF2-40B4-BE49-F238E27FC236}">
                <a16:creationId xmlns:a16="http://schemas.microsoft.com/office/drawing/2014/main" id="{A242C768-9250-B24C-95BE-ADEBEEB096A4}"/>
              </a:ext>
            </a:extLst>
          </p:cNvPr>
          <p:cNvPicPr>
            <a:picLocks noChangeAspect="1"/>
          </p:cNvPicPr>
          <p:nvPr/>
        </p:nvPicPr>
        <p:blipFill>
          <a:blip r:embed="rId2"/>
          <a:stretch>
            <a:fillRect/>
          </a:stretch>
        </p:blipFill>
        <p:spPr>
          <a:xfrm>
            <a:off x="602502" y="1451474"/>
            <a:ext cx="8426358" cy="4574543"/>
          </a:xfrm>
          <a:prstGeom prst="rect">
            <a:avLst/>
          </a:prstGeom>
        </p:spPr>
      </p:pic>
    </p:spTree>
    <p:extLst>
      <p:ext uri="{BB962C8B-B14F-4D97-AF65-F5344CB8AC3E}">
        <p14:creationId xmlns:p14="http://schemas.microsoft.com/office/powerpoint/2010/main" val="155261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69660"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5497C70D-F4C5-4E81-B737-2C646A033C9C}"/>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269295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7693"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GUIDED PRACTICE</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r>
              <a:rPr lang="en-US" sz="2400" dirty="0">
                <a:solidFill>
                  <a:srgbClr val="1E1E1E"/>
                </a:solidFill>
                <a:latin typeface="Roboto"/>
              </a:rPr>
              <a:t>2012 Multiple Choice Question #30</a:t>
            </a: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social media post&#10;&#10;Description automatically generated">
            <a:extLst>
              <a:ext uri="{FF2B5EF4-FFF2-40B4-BE49-F238E27FC236}">
                <a16:creationId xmlns:a16="http://schemas.microsoft.com/office/drawing/2014/main" id="{E14C0DE9-9AD4-8245-8A22-A25C5F21697C}"/>
              </a:ext>
            </a:extLst>
          </p:cNvPr>
          <p:cNvPicPr>
            <a:picLocks noChangeAspect="1"/>
          </p:cNvPicPr>
          <p:nvPr/>
        </p:nvPicPr>
        <p:blipFill>
          <a:blip r:embed="rId7"/>
          <a:stretch>
            <a:fillRect/>
          </a:stretch>
        </p:blipFill>
        <p:spPr>
          <a:xfrm>
            <a:off x="589794" y="1986837"/>
            <a:ext cx="8451773" cy="4783828"/>
          </a:xfrm>
          <a:prstGeom prst="rect">
            <a:avLst/>
          </a:prstGeom>
        </p:spPr>
      </p:pic>
    </p:spTree>
    <p:extLst>
      <p:ext uri="{BB962C8B-B14F-4D97-AF65-F5344CB8AC3E}">
        <p14:creationId xmlns:p14="http://schemas.microsoft.com/office/powerpoint/2010/main" val="207015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2117960140"/>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8481"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GUIDED PRACTICE</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r>
              <a:rPr lang="en-US" sz="2400" dirty="0">
                <a:solidFill>
                  <a:srgbClr val="1E1E1E"/>
                </a:solidFill>
                <a:latin typeface="Roboto"/>
              </a:rPr>
              <a:t>2002 Multiple Choice Question #19</a:t>
            </a: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202948AE-34FC-214E-98BC-E156CA668389}"/>
              </a:ext>
            </a:extLst>
          </p:cNvPr>
          <p:cNvPicPr>
            <a:picLocks noChangeAspect="1"/>
          </p:cNvPicPr>
          <p:nvPr/>
        </p:nvPicPr>
        <p:blipFill>
          <a:blip r:embed="rId7"/>
          <a:stretch>
            <a:fillRect/>
          </a:stretch>
        </p:blipFill>
        <p:spPr>
          <a:xfrm>
            <a:off x="565648" y="2103744"/>
            <a:ext cx="8473440" cy="3992850"/>
          </a:xfrm>
          <a:prstGeom prst="rect">
            <a:avLst/>
          </a:prstGeom>
        </p:spPr>
      </p:pic>
    </p:spTree>
    <p:extLst>
      <p:ext uri="{BB962C8B-B14F-4D97-AF65-F5344CB8AC3E}">
        <p14:creationId xmlns:p14="http://schemas.microsoft.com/office/powerpoint/2010/main" val="223382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997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C980774-E0F4-4386-8969-78B5F9CE1289}"/>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194719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2003 AP Statistics #5</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81595" y="1105806"/>
            <a:ext cx="8915768" cy="5182087"/>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lgn="ctr">
              <a:buNone/>
            </a:pP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marL="0" lvl="0" indent="0">
              <a:buNone/>
            </a:pP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B5C88747-963A-7745-B429-715541DB3F60}"/>
              </a:ext>
            </a:extLst>
          </p:cNvPr>
          <p:cNvPicPr>
            <a:picLocks noChangeAspect="1"/>
          </p:cNvPicPr>
          <p:nvPr/>
        </p:nvPicPr>
        <p:blipFill>
          <a:blip r:embed="rId2"/>
          <a:stretch>
            <a:fillRect/>
          </a:stretch>
        </p:blipFill>
        <p:spPr>
          <a:xfrm>
            <a:off x="421808" y="1465008"/>
            <a:ext cx="8699723" cy="4545648"/>
          </a:xfrm>
          <a:prstGeom prst="rect">
            <a:avLst/>
          </a:prstGeom>
        </p:spPr>
      </p:pic>
    </p:spTree>
    <p:extLst>
      <p:ext uri="{BB962C8B-B14F-4D97-AF65-F5344CB8AC3E}">
        <p14:creationId xmlns:p14="http://schemas.microsoft.com/office/powerpoint/2010/main" val="395125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Statistical Inference Steps</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68319" y="1534404"/>
            <a:ext cx="8929043" cy="5489863"/>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lvl="0" indent="0">
              <a:buNone/>
            </a:pPr>
            <a:r>
              <a:rPr kumimoji="0" lang="en-US" sz="2400" b="0" i="0" u="none" strike="noStrike" kern="1200" cap="none" spc="0" normalizeH="0" baseline="0" noProof="0" dirty="0">
                <a:ln>
                  <a:noFill/>
                </a:ln>
                <a:solidFill>
                  <a:srgbClr val="1E1E1E"/>
                </a:solidFill>
                <a:effectLst/>
                <a:uLnTx/>
                <a:uFillTx/>
                <a:latin typeface="Roboto"/>
                <a:ea typeface="+mn-ea"/>
                <a:cs typeface="+mn-cs"/>
              </a:rPr>
              <a:t>We first want to name the Inference Test we are using and then think about these four steps:</a:t>
            </a:r>
          </a:p>
          <a:p>
            <a:pPr marL="0" lvl="0" indent="0">
              <a:buNone/>
            </a:pPr>
            <a:endParaRPr lang="en-US" sz="2400" noProof="0" dirty="0">
              <a:solidFill>
                <a:srgbClr val="1E1E1E"/>
              </a:solidFill>
              <a:latin typeface="Roboto"/>
            </a:endParaRPr>
          </a:p>
          <a:p>
            <a:pPr marL="0" lvl="0" indent="0">
              <a:buNone/>
            </a:pPr>
            <a:r>
              <a:rPr kumimoji="0" lang="en-US" sz="2400" b="0" i="0" u="none" strike="noStrike" kern="1200" cap="none" spc="0" normalizeH="0" baseline="0" noProof="0" dirty="0">
                <a:ln>
                  <a:noFill/>
                </a:ln>
                <a:solidFill>
                  <a:srgbClr val="1E1E1E"/>
                </a:solidFill>
                <a:effectLst/>
                <a:uLnTx/>
                <a:uFillTx/>
                <a:latin typeface="Roboto"/>
                <a:ea typeface="+mn-ea"/>
                <a:cs typeface="+mn-cs"/>
              </a:rPr>
              <a:t>Chi Square Test for Independence</a:t>
            </a:r>
          </a:p>
          <a:p>
            <a:pPr marL="0" lvl="0" indent="0">
              <a:buNone/>
            </a:pPr>
            <a:endParaRPr lang="en-US" sz="1800" dirty="0">
              <a:solidFill>
                <a:srgbClr val="1E1E1E"/>
              </a:solidFill>
              <a:latin typeface="Roboto"/>
            </a:endParaRPr>
          </a:p>
          <a:p>
            <a:pPr marL="0" lvl="0" indent="0">
              <a:buNone/>
            </a:pPr>
            <a:endParaRPr lang="en-US" sz="1400" dirty="0">
              <a:solidFill>
                <a:srgbClr val="1E1E1E"/>
              </a:solidFill>
              <a:latin typeface="Roboto"/>
            </a:endParaRPr>
          </a:p>
          <a:p>
            <a:pPr marL="342900" lvl="0" indent="-342900">
              <a:buAutoNum type="arabicPeriod"/>
            </a:pPr>
            <a:r>
              <a:rPr lang="en-US" sz="2000" dirty="0">
                <a:solidFill>
                  <a:srgbClr val="1E1E1E"/>
                </a:solidFill>
                <a:latin typeface="Roboto"/>
              </a:rPr>
              <a:t>State Ho, Ha, and identify the parameter</a:t>
            </a:r>
          </a:p>
          <a:p>
            <a:pPr marL="342900" lvl="0" indent="-342900">
              <a:buAutoNum type="arabicPeriod"/>
            </a:pPr>
            <a:r>
              <a:rPr lang="en-US" sz="2000" dirty="0">
                <a:solidFill>
                  <a:srgbClr val="1E1E1E"/>
                </a:solidFill>
                <a:latin typeface="Roboto"/>
              </a:rPr>
              <a:t>List assumptions and check conditions</a:t>
            </a:r>
          </a:p>
          <a:p>
            <a:pPr marL="342900" lvl="0" indent="-342900">
              <a:buAutoNum type="arabicPeriod"/>
            </a:pPr>
            <a:r>
              <a:rPr lang="en-US" sz="2000" dirty="0">
                <a:solidFill>
                  <a:srgbClr val="1E1E1E"/>
                </a:solidFill>
                <a:latin typeface="Roboto"/>
              </a:rPr>
              <a:t>Mechanics/Math</a:t>
            </a:r>
          </a:p>
          <a:p>
            <a:pPr marL="342900" lvl="0" indent="-342900">
              <a:buAutoNum type="arabicPeriod"/>
            </a:pPr>
            <a:r>
              <a:rPr lang="en-US" sz="2000" dirty="0">
                <a:solidFill>
                  <a:srgbClr val="1E1E1E"/>
                </a:solidFill>
                <a:latin typeface="Roboto"/>
              </a:rPr>
              <a:t>Conclusion in context</a:t>
            </a:r>
          </a:p>
          <a:p>
            <a:pPr lvl="0" algn="ctr"/>
            <a:endParaRPr lang="en-US" sz="1400" dirty="0">
              <a:solidFill>
                <a:srgbClr val="1E1E1E"/>
              </a:solidFill>
              <a:latin typeface="Roboto"/>
            </a:endParaRPr>
          </a:p>
          <a:p>
            <a:pPr marL="0" lvl="0" indent="0">
              <a:buNone/>
            </a:pP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389511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Let’s write out the null and alternative hypothesis</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68319" y="1534404"/>
            <a:ext cx="8929043" cy="4880466"/>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r>
              <a:rPr lang="en-US" sz="2000" dirty="0">
                <a:solidFill>
                  <a:srgbClr val="1E1E1E"/>
                </a:solidFill>
                <a:latin typeface="Roboto"/>
              </a:rPr>
              <a:t>Ho: The response to this quote and gender are independent</a:t>
            </a:r>
          </a:p>
          <a:p>
            <a:pPr marL="0" lvl="0" indent="0">
              <a:buNone/>
            </a:pPr>
            <a:r>
              <a:rPr lang="en-US" sz="2000" dirty="0">
                <a:solidFill>
                  <a:srgbClr val="1E1E1E"/>
                </a:solidFill>
                <a:latin typeface="Roboto"/>
              </a:rPr>
              <a:t>Ha: The response to this quote and gender and not independent</a:t>
            </a:r>
          </a:p>
          <a:p>
            <a:pPr marL="0" lvl="0" indent="0">
              <a:buNone/>
            </a:pPr>
            <a:endParaRPr lang="en-US" sz="2000" dirty="0">
              <a:solidFill>
                <a:srgbClr val="1E1E1E"/>
              </a:solidFill>
              <a:latin typeface="Roboto"/>
            </a:endParaRPr>
          </a:p>
          <a:p>
            <a:pPr marL="0" lvl="0" indent="0">
              <a:buNone/>
            </a:pPr>
            <a:r>
              <a:rPr lang="en-US" sz="2000" dirty="0">
                <a:solidFill>
                  <a:srgbClr val="1E1E1E"/>
                </a:solidFill>
                <a:latin typeface="Roboto"/>
              </a:rPr>
              <a:t>Or</a:t>
            </a:r>
          </a:p>
          <a:p>
            <a:pPr marL="0" lvl="0" indent="0">
              <a:buNone/>
            </a:pPr>
            <a:endParaRPr lang="en-US" sz="2000" dirty="0">
              <a:solidFill>
                <a:srgbClr val="1E1E1E"/>
              </a:solidFill>
              <a:latin typeface="Roboto"/>
            </a:endParaRPr>
          </a:p>
          <a:p>
            <a:pPr marL="0" lvl="0" indent="0">
              <a:buNone/>
            </a:pPr>
            <a:r>
              <a:rPr lang="en-US" sz="2000" dirty="0">
                <a:solidFill>
                  <a:srgbClr val="1E1E1E"/>
                </a:solidFill>
                <a:latin typeface="Roboto"/>
              </a:rPr>
              <a:t>Ho: There is no association between the response to this quote and gender</a:t>
            </a:r>
          </a:p>
          <a:p>
            <a:pPr marL="0" lvl="0" indent="0">
              <a:buNone/>
            </a:pPr>
            <a:r>
              <a:rPr lang="en-US" sz="2000" dirty="0">
                <a:solidFill>
                  <a:srgbClr val="1E1E1E"/>
                </a:solidFill>
                <a:latin typeface="Roboto"/>
              </a:rPr>
              <a:t>Ha: There is an association between the response to this quote and gender</a:t>
            </a:r>
          </a:p>
          <a:p>
            <a:pPr marL="0" lvl="0" indent="0">
              <a:buNone/>
            </a:pP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358436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Let’s check conditions and list assumptions and list out the math/mechanics</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68319" y="1534404"/>
            <a:ext cx="8929043" cy="481891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r>
              <a:rPr lang="en-US" sz="2000" dirty="0">
                <a:solidFill>
                  <a:srgbClr val="1E1E1E"/>
                </a:solidFill>
                <a:latin typeface="Roboto"/>
              </a:rPr>
              <a:t>Data was selected randomly as stated in the stem of the problem</a:t>
            </a:r>
          </a:p>
          <a:p>
            <a:r>
              <a:rPr lang="en-US" sz="2000" dirty="0">
                <a:solidFill>
                  <a:srgbClr val="1E1E1E"/>
                </a:solidFill>
                <a:latin typeface="Roboto"/>
              </a:rPr>
              <a:t>We can assume the population of students at this large college is greater than 2000 students (population &gt; 10 * sample size)</a:t>
            </a:r>
          </a:p>
          <a:p>
            <a:r>
              <a:rPr lang="en-US" sz="2000" dirty="0">
                <a:solidFill>
                  <a:srgbClr val="1E1E1E"/>
                </a:solidFill>
                <a:latin typeface="Roboto"/>
              </a:rPr>
              <a:t>All expected counts are greater than 5 (you should show all of these expected values that we get from our calculator somewhere on your test/answer sheet)</a:t>
            </a:r>
            <a:endParaRPr lang="en-US" sz="1400" dirty="0">
              <a:solidFill>
                <a:srgbClr val="1E1E1E"/>
              </a:solidFill>
              <a:latin typeface="Roboto"/>
            </a:endParaRPr>
          </a:p>
          <a:p>
            <a:pPr lvl="0" algn="ctr"/>
            <a:endParaRPr lang="en-US" sz="1400" dirty="0">
              <a:solidFill>
                <a:srgbClr val="1E1E1E"/>
              </a:solidFill>
              <a:latin typeface="Roboto"/>
            </a:endParaRPr>
          </a:p>
          <a:p>
            <a:pPr marL="0" lvl="0" indent="0">
              <a:buNone/>
            </a:pPr>
            <a:r>
              <a:rPr lang="en-US" sz="2000" dirty="0">
                <a:solidFill>
                  <a:srgbClr val="1E1E1E"/>
                </a:solidFill>
                <a:latin typeface="Roboto"/>
              </a:rPr>
              <a:t>df= (2-1)(5-1)= 4     or you can list this number which the calculator gives us</a:t>
            </a:r>
          </a:p>
          <a:p>
            <a:pPr marL="0" lvl="0" indent="0">
              <a:buNone/>
            </a:pPr>
            <a:r>
              <a:rPr lang="en-US" sz="2000" dirty="0">
                <a:solidFill>
                  <a:srgbClr val="1E1E1E"/>
                </a:solidFill>
                <a:latin typeface="Roboto"/>
              </a:rPr>
              <a:t>Chi Square Statistic (insert symbol)=8.922</a:t>
            </a:r>
          </a:p>
          <a:p>
            <a:pPr marL="0" lvl="0" indent="0">
              <a:buNone/>
            </a:pPr>
            <a:r>
              <a:rPr lang="en-US" sz="2000" dirty="0">
                <a:solidFill>
                  <a:srgbClr val="1E1E1E"/>
                </a:solidFill>
                <a:latin typeface="Roboto"/>
              </a:rPr>
              <a:t>P value= .063</a:t>
            </a:r>
          </a:p>
          <a:p>
            <a:pPr marL="0" lvl="0" indent="0">
              <a:buNone/>
            </a:pPr>
            <a:r>
              <a:rPr lang="en-US" sz="2000" dirty="0">
                <a:solidFill>
                  <a:srgbClr val="1E1E1E"/>
                </a:solidFill>
                <a:latin typeface="Roboto"/>
              </a:rPr>
              <a:t>These three lines are sufficient for the mechanics/math assuming students have named the test somewhere in their answer</a:t>
            </a:r>
            <a:r>
              <a:rPr lang="en-US" sz="2000">
                <a:solidFill>
                  <a:srgbClr val="1E1E1E"/>
                </a:solidFill>
                <a:latin typeface="Roboto"/>
              </a:rPr>
              <a:t>. </a:t>
            </a:r>
            <a:endParaRPr lang="en-US" sz="2000" dirty="0">
              <a:solidFill>
                <a:srgbClr val="1E1E1E"/>
              </a:solidFill>
              <a:latin typeface="Roboto"/>
            </a:endParaRPr>
          </a:p>
        </p:txBody>
      </p:sp>
    </p:spTree>
    <p:extLst>
      <p:ext uri="{BB962C8B-B14F-4D97-AF65-F5344CB8AC3E}">
        <p14:creationId xmlns:p14="http://schemas.microsoft.com/office/powerpoint/2010/main" val="260280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State our conclusion in context, specific to this problem</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81594" y="1193028"/>
            <a:ext cx="8929043" cy="5225176"/>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r>
              <a:rPr kumimoji="0" lang="en-US" sz="2400" b="0" i="0" u="none" strike="noStrike" kern="1200" cap="none" spc="0" normalizeH="0" baseline="0" noProof="0" dirty="0">
                <a:ln>
                  <a:noFill/>
                </a:ln>
                <a:solidFill>
                  <a:srgbClr val="1E1E1E"/>
                </a:solidFill>
                <a:effectLst/>
                <a:uLnTx/>
                <a:uFillTx/>
                <a:latin typeface="Roboto"/>
                <a:ea typeface="+mn-ea"/>
                <a:cs typeface="+mn-cs"/>
              </a:rPr>
              <a:t>Since our p value of .063&gt; our assumed significance level alpha=.05, we fail to reject the null hypothesis (this sentence is somewhat generic and does not address include any specific context to “our problem”). There is not sufficient evidence to to conclude that the response to this quotation is dependent on gender.</a:t>
            </a:r>
          </a:p>
          <a:p>
            <a:pPr marL="0" lvl="0" indent="0">
              <a:buNone/>
            </a:pPr>
            <a:endParaRPr lang="en-US" sz="2400" noProof="0" dirty="0">
              <a:solidFill>
                <a:srgbClr val="1E1E1E"/>
              </a:solidFill>
              <a:latin typeface="Roboto"/>
            </a:endParaRPr>
          </a:p>
          <a:p>
            <a:pPr marL="0" lvl="0" indent="0">
              <a:buNone/>
            </a:pPr>
            <a:r>
              <a:rPr kumimoji="0" lang="en-US" sz="2400" b="0" i="0" u="none" strike="noStrike" kern="1200" cap="none" spc="0" normalizeH="0" baseline="0" noProof="0" dirty="0">
                <a:ln>
                  <a:noFill/>
                </a:ln>
                <a:solidFill>
                  <a:srgbClr val="1E1E1E"/>
                </a:solidFill>
                <a:effectLst/>
                <a:uLnTx/>
                <a:uFillTx/>
                <a:latin typeface="Roboto"/>
                <a:ea typeface="+mn-ea"/>
                <a:cs typeface="+mn-cs"/>
              </a:rPr>
              <a:t>Of course there are many other ways to summarize this answer and each teacher tends to have their own way to teach how to summarize their answers.</a:t>
            </a: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2493130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78866"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INTRODUCTIONS</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71549"/>
            <a:ext cx="9087089"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E1E1E"/>
                </a:solidFill>
              </a:rPr>
              <a:t>Welcome to our first AP Statistics Virtual Instruction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1E1E1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1E1E1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Brendan Murphy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John </a:t>
            </a:r>
            <a:r>
              <a:rPr kumimoji="0" lang="en-US" sz="2000" b="0" i="0" u="none" strike="noStrike" kern="1200" cap="none" spc="0" normalizeH="0" baseline="0" noProof="0" dirty="0" err="1">
                <a:ln>
                  <a:noFill/>
                </a:ln>
                <a:solidFill>
                  <a:srgbClr val="1E1E1E"/>
                </a:solidFill>
                <a:effectLst/>
                <a:uLnTx/>
                <a:uFillTx/>
                <a:latin typeface="Roboto"/>
                <a:ea typeface="+mn-ea"/>
                <a:cs typeface="+mn-cs"/>
              </a:rPr>
              <a:t>Bapst</a:t>
            </a:r>
            <a:r>
              <a:rPr kumimoji="0" lang="en-US" sz="2000" b="0" i="0" u="none" strike="noStrike" kern="1200" cap="none" spc="0" normalizeH="0" baseline="0" noProof="0" dirty="0">
                <a:ln>
                  <a:noFill/>
                </a:ln>
                <a:solidFill>
                  <a:srgbClr val="1E1E1E"/>
                </a:solidFill>
                <a:effectLst/>
                <a:uLnTx/>
                <a:uFillTx/>
                <a:latin typeface="Roboto"/>
                <a:ea typeface="+mn-ea"/>
                <a:cs typeface="+mn-cs"/>
              </a:rPr>
              <a:t> Memorial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Bangor,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Luke Wilco</a:t>
            </a:r>
            <a:r>
              <a:rPr lang="en-US" sz="2000" dirty="0">
                <a:solidFill>
                  <a:srgbClr val="1E1E1E"/>
                </a:solidFill>
                <a:latin typeface="Roboto"/>
              </a:rPr>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E1E1E"/>
                </a:solidFill>
                <a:latin typeface="Roboto"/>
              </a:rPr>
              <a:t>East Kentwood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E1E1E"/>
                </a:solidFill>
                <a:latin typeface="Roboto"/>
              </a:rPr>
              <a:t>Kentwood, MI</a:t>
            </a:r>
          </a:p>
          <a:p>
            <a:pPr lvl="0">
              <a:defRPr/>
            </a:pPr>
            <a:r>
              <a:rPr lang="en-US" sz="1400" dirty="0">
                <a:hlinkClick r:id="rId8"/>
              </a:rPr>
              <a:t>www.statsmedic.com/youtube</a:t>
            </a: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4" name="Picture 3" descr="A person posing for the camera&#10;&#10;Description automatically generated">
            <a:extLst>
              <a:ext uri="{FF2B5EF4-FFF2-40B4-BE49-F238E27FC236}">
                <a16:creationId xmlns:a16="http://schemas.microsoft.com/office/drawing/2014/main" id="{BEDB5591-C30A-3E43-8E5D-395326DD8EE2}"/>
              </a:ext>
            </a:extLst>
          </p:cNvPr>
          <p:cNvPicPr>
            <a:picLocks noChangeAspect="1"/>
          </p:cNvPicPr>
          <p:nvPr/>
        </p:nvPicPr>
        <p:blipFill>
          <a:blip r:embed="rId9"/>
          <a:stretch>
            <a:fillRect/>
          </a:stretch>
        </p:blipFill>
        <p:spPr>
          <a:xfrm>
            <a:off x="4731756" y="2677736"/>
            <a:ext cx="1236858" cy="1848613"/>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5672A44F-C63E-5548-9356-3697B8127FB9}"/>
              </a:ext>
            </a:extLst>
          </p:cNvPr>
          <p:cNvPicPr>
            <a:picLocks noChangeAspect="1"/>
          </p:cNvPicPr>
          <p:nvPr/>
        </p:nvPicPr>
        <p:blipFill>
          <a:blip r:embed="rId10"/>
          <a:stretch>
            <a:fillRect/>
          </a:stretch>
        </p:blipFill>
        <p:spPr>
          <a:xfrm>
            <a:off x="4731756" y="4880164"/>
            <a:ext cx="1236859" cy="1732004"/>
          </a:xfrm>
          <a:prstGeom prst="rect">
            <a:avLst/>
          </a:prstGeom>
        </p:spPr>
      </p:pic>
    </p:spTree>
    <p:extLst>
      <p:ext uri="{BB962C8B-B14F-4D97-AF65-F5344CB8AC3E}">
        <p14:creationId xmlns:p14="http://schemas.microsoft.com/office/powerpoint/2010/main" val="280638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2017 FRQ #5</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81594" y="1193028"/>
            <a:ext cx="8929043" cy="5095909"/>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1B1C381E-EE64-C144-82C8-F2A83D89F628}"/>
              </a:ext>
            </a:extLst>
          </p:cNvPr>
          <p:cNvPicPr>
            <a:picLocks noChangeAspect="1"/>
          </p:cNvPicPr>
          <p:nvPr/>
        </p:nvPicPr>
        <p:blipFill>
          <a:blip r:embed="rId2"/>
          <a:stretch>
            <a:fillRect/>
          </a:stretch>
        </p:blipFill>
        <p:spPr>
          <a:xfrm>
            <a:off x="1602581" y="1378782"/>
            <a:ext cx="6426200" cy="4724400"/>
          </a:xfrm>
          <a:prstGeom prst="rect">
            <a:avLst/>
          </a:prstGeom>
        </p:spPr>
      </p:pic>
    </p:spTree>
    <p:extLst>
      <p:ext uri="{BB962C8B-B14F-4D97-AF65-F5344CB8AC3E}">
        <p14:creationId xmlns:p14="http://schemas.microsoft.com/office/powerpoint/2010/main" val="372767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F422-86AE-4444-B6D0-18C74B941C21}"/>
              </a:ext>
            </a:extLst>
          </p:cNvPr>
          <p:cNvSpPr>
            <a:spLocks noGrp="1"/>
          </p:cNvSpPr>
          <p:nvPr>
            <p:ph type="title"/>
          </p:nvPr>
        </p:nvSpPr>
        <p:spPr/>
        <p:txBody>
          <a:bodyPr/>
          <a:lstStyle/>
          <a:p>
            <a:r>
              <a:rPr lang="en-US" dirty="0"/>
              <a:t>1999 FRQ #2</a:t>
            </a:r>
          </a:p>
        </p:txBody>
      </p:sp>
      <p:sp>
        <p:nvSpPr>
          <p:cNvPr id="4" name="Content Placeholder 3">
            <a:extLst>
              <a:ext uri="{FF2B5EF4-FFF2-40B4-BE49-F238E27FC236}">
                <a16:creationId xmlns:a16="http://schemas.microsoft.com/office/drawing/2014/main" id="{11EFD269-5EF7-1144-B649-38A7C9A228BF}"/>
              </a:ext>
            </a:extLst>
          </p:cNvPr>
          <p:cNvSpPr txBox="1">
            <a:spLocks noGrp="1"/>
          </p:cNvSpPr>
          <p:nvPr>
            <p:ph idx="1"/>
          </p:nvPr>
        </p:nvSpPr>
        <p:spPr>
          <a:xfrm>
            <a:off x="281594" y="1193028"/>
            <a:ext cx="8929043" cy="5095909"/>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lang="en-US" sz="1400" noProof="0" dirty="0">
              <a:solidFill>
                <a:srgbClr val="1E1E1E"/>
              </a:solidFill>
              <a:latin typeface="Roboto"/>
            </a:endParaRPr>
          </a:p>
          <a:p>
            <a:pPr marL="0" lvl="0" indent="0">
              <a:buNone/>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6" name="Picture 5" descr="A screenshot of a social media post&#10;&#10;Description automatically generated">
            <a:extLst>
              <a:ext uri="{FF2B5EF4-FFF2-40B4-BE49-F238E27FC236}">
                <a16:creationId xmlns:a16="http://schemas.microsoft.com/office/drawing/2014/main" id="{3619149F-284F-5642-8BBE-6ED0F1F6E4C3}"/>
              </a:ext>
            </a:extLst>
          </p:cNvPr>
          <p:cNvPicPr>
            <a:picLocks noChangeAspect="1"/>
          </p:cNvPicPr>
          <p:nvPr/>
        </p:nvPicPr>
        <p:blipFill>
          <a:blip r:embed="rId2"/>
          <a:stretch>
            <a:fillRect/>
          </a:stretch>
        </p:blipFill>
        <p:spPr>
          <a:xfrm>
            <a:off x="350516" y="1742189"/>
            <a:ext cx="8777923" cy="3738745"/>
          </a:xfrm>
          <a:prstGeom prst="rect">
            <a:avLst/>
          </a:prstGeom>
        </p:spPr>
      </p:pic>
    </p:spTree>
    <p:extLst>
      <p:ext uri="{BB962C8B-B14F-4D97-AF65-F5344CB8AC3E}">
        <p14:creationId xmlns:p14="http://schemas.microsoft.com/office/powerpoint/2010/main" val="25022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7929"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BFB8B97-E58A-403E-B8DD-C5B2B8F8957C}"/>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988611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1994150623"/>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0530"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DEBRIEF AND SUMMARY</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440619"/>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Hopefully by now you are feeling more comfortable with the Chi Square Tests</a:t>
            </a: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srgbClr val="1E1E1E"/>
                </a:solidFill>
                <a:latin typeface="Roboto"/>
              </a:rPr>
              <a:t>You should be able to select and use the correct Chi Square Test</a:t>
            </a: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Similar to other Inference Tests/Procedures you should be able to write a clear</a:t>
            </a:r>
            <a:r>
              <a:rPr kumimoji="0" lang="en-US" sz="2400" b="0" i="0" u="none" strike="noStrike" kern="1200" cap="none" spc="0" normalizeH="0" baseline="0" noProof="0">
                <a:ln>
                  <a:noFill/>
                </a:ln>
                <a:solidFill>
                  <a:srgbClr val="1E1E1E"/>
                </a:solidFill>
                <a:effectLst/>
                <a:uLnTx/>
                <a:uFillTx/>
                <a:latin typeface="Roboto"/>
                <a:ea typeface="+mn-ea"/>
                <a:cs typeface="+mn-cs"/>
              </a:rPr>
              <a:t>/concise </a:t>
            </a:r>
            <a:r>
              <a:rPr kumimoji="0" lang="en-US" sz="2400" b="0" i="0" u="none" strike="noStrike" kern="1200" cap="none" spc="0" normalizeH="0" baseline="0" noProof="0" dirty="0">
                <a:ln>
                  <a:noFill/>
                </a:ln>
                <a:solidFill>
                  <a:srgbClr val="1E1E1E"/>
                </a:solidFill>
                <a:effectLst/>
                <a:uLnTx/>
                <a:uFillTx/>
                <a:latin typeface="Roboto"/>
                <a:ea typeface="+mn-ea"/>
                <a:cs typeface="+mn-cs"/>
              </a:rPr>
              <a:t>solution in context</a:t>
            </a: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76012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76821"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2002 MC #11   Homework Problem Monday 03/30</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br>
              <a:rPr kumimoji="0" lang="en-US" sz="2400" b="0" i="0" u="none" strike="noStrike" kern="1200" cap="none" spc="0" normalizeH="0" baseline="0" noProof="0" dirty="0">
                <a:ln>
                  <a:noFill/>
                </a:ln>
                <a:solidFill>
                  <a:srgbClr val="1E1E1E"/>
                </a:solidFill>
                <a:effectLst/>
                <a:uLnTx/>
                <a:uFillTx/>
                <a:latin typeface="Roboto"/>
                <a:ea typeface="+mn-ea"/>
                <a:cs typeface="+mn-cs"/>
              </a:rPr>
            </a:b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0C6047C8-8166-B645-97DA-06255B190660}"/>
              </a:ext>
            </a:extLst>
          </p:cNvPr>
          <p:cNvPicPr>
            <a:picLocks noChangeAspect="1"/>
          </p:cNvPicPr>
          <p:nvPr/>
        </p:nvPicPr>
        <p:blipFill>
          <a:blip r:embed="rId7"/>
          <a:stretch>
            <a:fillRect/>
          </a:stretch>
        </p:blipFill>
        <p:spPr>
          <a:xfrm>
            <a:off x="973677" y="1316926"/>
            <a:ext cx="7048659" cy="5482290"/>
          </a:xfrm>
          <a:prstGeom prst="rect">
            <a:avLst/>
          </a:prstGeom>
        </p:spPr>
      </p:pic>
    </p:spTree>
    <p:extLst>
      <p:ext uri="{BB962C8B-B14F-4D97-AF65-F5344CB8AC3E}">
        <p14:creationId xmlns:p14="http://schemas.microsoft.com/office/powerpoint/2010/main" val="1811115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456" y="904120"/>
          <a:ext cx="1191" cy="1191"/>
        </p:xfrm>
        <a:graphic>
          <a:graphicData uri="http://schemas.openxmlformats.org/presentationml/2006/ole">
            <mc:AlternateContent xmlns:mc="http://schemas.openxmlformats.org/markup-compatibility/2006">
              <mc:Choice xmlns:v="urn:schemas-microsoft-com:vml" Requires="v">
                <p:oleObj spid="_x0000_s110600"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456" y="90412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266" y="902928"/>
            <a:ext cx="119060" cy="11906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16">
              <a:defRPr/>
            </a:pPr>
            <a:endParaRPr lang="en-US" sz="2699" b="1" dirty="0">
              <a:solidFill>
                <a:srgbClr val="FFFFFF"/>
              </a:solidFill>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61803" y="578601"/>
            <a:ext cx="8905208" cy="309532"/>
          </a:xfrm>
        </p:spPr>
        <p:txBody>
          <a:bodyPr/>
          <a:lstStyle/>
          <a:p>
            <a:r>
              <a:rPr lang="en-US">
                <a:solidFill>
                  <a:schemeClr val="tx1"/>
                </a:solidFill>
              </a:rPr>
              <a:t>Device and Internet Access</a:t>
            </a:r>
            <a:endParaRPr lang="en-US" dirty="0">
              <a:solidFill>
                <a:schemeClr val="tx1"/>
              </a:solidFill>
            </a:endParaRPr>
          </a:p>
        </p:txBody>
      </p:sp>
      <p:sp>
        <p:nvSpPr>
          <p:cNvPr id="2" name="TextBox 1">
            <a:extLst>
              <a:ext uri="{FF2B5EF4-FFF2-40B4-BE49-F238E27FC236}">
                <a16:creationId xmlns:a16="http://schemas.microsoft.com/office/drawing/2014/main" id="{2AF3C33B-5E37-4E4F-A1C6-6A759CDC5D2E}"/>
              </a:ext>
            </a:extLst>
          </p:cNvPr>
          <p:cNvSpPr txBox="1"/>
          <p:nvPr/>
        </p:nvSpPr>
        <p:spPr>
          <a:xfrm>
            <a:off x="361803" y="3738107"/>
            <a:ext cx="8905208" cy="2799564"/>
          </a:xfrm>
          <a:prstGeom prst="rect">
            <a:avLst/>
          </a:prstGeom>
          <a:noFill/>
        </p:spPr>
        <p:txBody>
          <a:bodyPr wrap="square" lIns="37917" tIns="37917" rIns="37917" bIns="37917" rtlCol="0">
            <a:spAutoFit/>
          </a:bodyPr>
          <a:lstStyle/>
          <a:p>
            <a:pPr algn="ctr"/>
            <a:r>
              <a:rPr lang="en-US" sz="2528" dirty="0"/>
              <a:t>We know that not all students have access to the internet or a device. We’re working on solutions to help students get what they need to show their best work. If you need mobile tools or connectivity or know someone who does, </a:t>
            </a:r>
            <a:r>
              <a:rPr lang="en-US" sz="2528" b="1" dirty="0"/>
              <a:t>you can reach us directly to let us know</a:t>
            </a:r>
            <a:r>
              <a:rPr lang="en-US" sz="2528" dirty="0"/>
              <a:t>.</a:t>
            </a:r>
          </a:p>
          <a:p>
            <a:pPr algn="ctr"/>
            <a:endParaRPr lang="en-US" sz="2106" b="1" dirty="0"/>
          </a:p>
          <a:p>
            <a:pPr algn="ctr"/>
            <a:r>
              <a:rPr lang="en-US" sz="2949" b="1" dirty="0" err="1"/>
              <a:t>cb.org</a:t>
            </a:r>
            <a:r>
              <a:rPr lang="en-US" sz="2949" b="1" dirty="0"/>
              <a:t>/tech</a:t>
            </a:r>
            <a:endParaRPr lang="en-US" sz="2949" dirty="0"/>
          </a:p>
        </p:txBody>
      </p:sp>
      <p:grpSp>
        <p:nvGrpSpPr>
          <p:cNvPr id="9" name="Group 8">
            <a:extLst>
              <a:ext uri="{FF2B5EF4-FFF2-40B4-BE49-F238E27FC236}">
                <a16:creationId xmlns:a16="http://schemas.microsoft.com/office/drawing/2014/main" id="{2B2B1456-05D8-5743-B9A9-6FD0CFD856A7}"/>
              </a:ext>
            </a:extLst>
          </p:cNvPr>
          <p:cNvGrpSpPr/>
          <p:nvPr/>
        </p:nvGrpSpPr>
        <p:grpSpPr>
          <a:xfrm>
            <a:off x="3825279" y="1324133"/>
            <a:ext cx="1979528" cy="1977973"/>
            <a:chOff x="5691514" y="4575025"/>
            <a:chExt cx="736209" cy="735631"/>
          </a:xfrm>
        </p:grpSpPr>
        <p:sp>
          <p:nvSpPr>
            <p:cNvPr id="11" name="Oval 10">
              <a:extLst>
                <a:ext uri="{FF2B5EF4-FFF2-40B4-BE49-F238E27FC236}">
                  <a16:creationId xmlns:a16="http://schemas.microsoft.com/office/drawing/2014/main" id="{855568AC-2F09-8B45-BD81-56144E4FA90E}"/>
                </a:ext>
              </a:extLst>
            </p:cNvPr>
            <p:cNvSpPr/>
            <p:nvPr/>
          </p:nvSpPr>
          <p:spPr>
            <a:xfrm>
              <a:off x="5693622" y="4575025"/>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7917" tIns="37917" rIns="37917" bIns="37917" rtlCol="0" anchor="ctr">
              <a:normAutofit/>
            </a:bodyPr>
            <a:lstStyle/>
            <a:p>
              <a:pPr algn="ctr"/>
              <a:endParaRPr lang="en-US" sz="2106" b="1" dirty="0">
                <a:solidFill>
                  <a:schemeClr val="tx2"/>
                </a:solidFill>
                <a:latin typeface="+mj-lt"/>
              </a:endParaRPr>
            </a:p>
          </p:txBody>
        </p:sp>
        <p:pic>
          <p:nvPicPr>
            <p:cNvPr id="12" name="Picture 11">
              <a:extLst>
                <a:ext uri="{FF2B5EF4-FFF2-40B4-BE49-F238E27FC236}">
                  <a16:creationId xmlns:a16="http://schemas.microsoft.com/office/drawing/2014/main" id="{59A2127A-0ACF-DC47-85CF-C6050F4D90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1514" y="4579136"/>
              <a:ext cx="736209" cy="731520"/>
            </a:xfrm>
            <a:prstGeom prst="rect">
              <a:avLst/>
            </a:prstGeom>
          </p:spPr>
        </p:pic>
      </p:grpSp>
    </p:spTree>
    <p:extLst>
      <p:ext uri="{BB962C8B-B14F-4D97-AF65-F5344CB8AC3E}">
        <p14:creationId xmlns:p14="http://schemas.microsoft.com/office/powerpoint/2010/main" val="1718303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8953"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D65B2D3F-CE44-4EE4-97E4-1C0F5180AB26}"/>
              </a:ext>
            </a:extLst>
          </p:cNvPr>
          <p:cNvPicPr>
            <a:picLocks noChangeAspect="1"/>
          </p:cNvPicPr>
          <p:nvPr/>
        </p:nvPicPr>
        <p:blipFill>
          <a:blip r:embed="rId6"/>
          <a:stretch>
            <a:fillRect/>
          </a:stretch>
        </p:blipFill>
        <p:spPr>
          <a:xfrm>
            <a:off x="265" y="-1"/>
            <a:ext cx="9630833" cy="7223125"/>
          </a:xfrm>
          <a:prstGeom prst="rect">
            <a:avLst/>
          </a:prstGeom>
        </p:spPr>
      </p:pic>
    </p:spTree>
    <p:extLst>
      <p:ext uri="{BB962C8B-B14F-4D97-AF65-F5344CB8AC3E}">
        <p14:creationId xmlns:p14="http://schemas.microsoft.com/office/powerpoint/2010/main" val="404118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12645"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HOMEWORK REVIEW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8" y="1049629"/>
            <a:ext cx="9087089" cy="5871506"/>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7C9FBAEE-BB8B-4442-873D-C34914F2768D}"/>
              </a:ext>
            </a:extLst>
          </p:cNvPr>
          <p:cNvPicPr>
            <a:picLocks noChangeAspect="1"/>
          </p:cNvPicPr>
          <p:nvPr/>
        </p:nvPicPr>
        <p:blipFill>
          <a:blip r:embed="rId8"/>
          <a:stretch>
            <a:fillRect/>
          </a:stretch>
        </p:blipFill>
        <p:spPr>
          <a:xfrm>
            <a:off x="1177141" y="1077061"/>
            <a:ext cx="7277080" cy="5973197"/>
          </a:xfrm>
          <a:prstGeom prst="rect">
            <a:avLst/>
          </a:prstGeom>
        </p:spPr>
      </p:pic>
    </p:spTree>
    <p:extLst>
      <p:ext uri="{BB962C8B-B14F-4D97-AF65-F5344CB8AC3E}">
        <p14:creationId xmlns:p14="http://schemas.microsoft.com/office/powerpoint/2010/main" val="28567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485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9796145-68C9-4F8B-AFC1-B16652D2BAFF}"/>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42474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2417823247"/>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434"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163620"/>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1400" dirty="0">
              <a:solidFill>
                <a:srgbClr val="1E1E1E"/>
              </a:solidFill>
              <a:latin typeface="Roboto"/>
            </a:endParaRPr>
          </a:p>
          <a:p>
            <a:r>
              <a:rPr lang="en-US" sz="2400" dirty="0">
                <a:solidFill>
                  <a:srgbClr val="1E1E1E"/>
                </a:solidFill>
                <a:latin typeface="Roboto"/>
              </a:rPr>
              <a:t>CHI SQUARE</a:t>
            </a:r>
          </a:p>
          <a:p>
            <a:endParaRPr lang="en-US" sz="2000" dirty="0">
              <a:solidFill>
                <a:srgbClr val="1E1E1E"/>
              </a:solidFill>
              <a:latin typeface="Roboto"/>
            </a:endParaRPr>
          </a:p>
          <a:p>
            <a:r>
              <a:rPr lang="en-US" sz="2000" dirty="0">
                <a:solidFill>
                  <a:srgbClr val="1E1E1E"/>
                </a:solidFill>
                <a:latin typeface="Roboto"/>
              </a:rPr>
              <a:t>Just Hypothesis Tests – No Confidence Intervals</a:t>
            </a:r>
          </a:p>
          <a:p>
            <a:endParaRPr lang="en-US" sz="2000" dirty="0">
              <a:solidFill>
                <a:srgbClr val="1E1E1E"/>
              </a:solidFill>
              <a:latin typeface="Roboto"/>
            </a:endParaRPr>
          </a:p>
          <a:p>
            <a:r>
              <a:rPr lang="en-US" sz="2000" dirty="0">
                <a:solidFill>
                  <a:srgbClr val="1E1E1E"/>
                </a:solidFill>
                <a:latin typeface="Roboto"/>
              </a:rPr>
              <a:t>Just one formula for this whole unit</a:t>
            </a: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r>
              <a:rPr lang="en-US" sz="2000" dirty="0">
                <a:solidFill>
                  <a:srgbClr val="1E1E1E"/>
                </a:solidFill>
                <a:latin typeface="Roboto"/>
              </a:rPr>
              <a:t>This formula is on the College Board Formula Sheet included on the AP Statistics Exam.</a:t>
            </a:r>
          </a:p>
          <a:p>
            <a:endParaRPr lang="en-US" sz="2000" dirty="0">
              <a:solidFill>
                <a:srgbClr val="1E1E1E"/>
              </a:solidFill>
              <a:latin typeface="Roboto"/>
            </a:endParaRPr>
          </a:p>
          <a:p>
            <a:r>
              <a:rPr lang="en-US" sz="2000" dirty="0">
                <a:solidFill>
                  <a:srgbClr val="1E1E1E"/>
                </a:solidFill>
                <a:latin typeface="Roboto"/>
              </a:rPr>
              <a:t>Chi-Square is a nonparametric test meaning we do not make any assumptions about the underlying distribution (i.e. a normal distribution).</a:t>
            </a:r>
            <a:endParaRPr lang="en-US" sz="1400" dirty="0">
              <a:solidFill>
                <a:srgbClr val="1E1E1E"/>
              </a:solidFill>
              <a:latin typeface="Roboto"/>
            </a:endParaRPr>
          </a:p>
          <a:p>
            <a:endParaRPr lang="en-US" sz="1400" dirty="0">
              <a:solidFill>
                <a:srgbClr val="1E1E1E"/>
              </a:solidFill>
              <a:latin typeface="Roboto"/>
            </a:endParaRPr>
          </a:p>
        </p:txBody>
      </p:sp>
      <p:pic>
        <p:nvPicPr>
          <p:cNvPr id="3" name="Picture 2" descr="A screenshot of a cell phone&#10;&#10;Description automatically generated">
            <a:extLst>
              <a:ext uri="{FF2B5EF4-FFF2-40B4-BE49-F238E27FC236}">
                <a16:creationId xmlns:a16="http://schemas.microsoft.com/office/drawing/2014/main" id="{77C42981-E6AB-D640-A2F1-63F3F799E288}"/>
              </a:ext>
            </a:extLst>
          </p:cNvPr>
          <p:cNvPicPr>
            <a:picLocks noChangeAspect="1"/>
          </p:cNvPicPr>
          <p:nvPr/>
        </p:nvPicPr>
        <p:blipFill>
          <a:blip r:embed="rId7"/>
          <a:stretch>
            <a:fillRect/>
          </a:stretch>
        </p:blipFill>
        <p:spPr>
          <a:xfrm>
            <a:off x="1062831" y="3261271"/>
            <a:ext cx="7505700" cy="990600"/>
          </a:xfrm>
          <a:prstGeom prst="rect">
            <a:avLst/>
          </a:prstGeom>
        </p:spPr>
      </p:pic>
    </p:spTree>
    <p:extLst>
      <p:ext uri="{BB962C8B-B14F-4D97-AF65-F5344CB8AC3E}">
        <p14:creationId xmlns:p14="http://schemas.microsoft.com/office/powerpoint/2010/main" val="313948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4621"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24567"/>
            <a:ext cx="8905698" cy="5871506"/>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1400" dirty="0">
              <a:solidFill>
                <a:srgbClr val="1E1E1E"/>
              </a:solidFill>
              <a:latin typeface="Roboto"/>
            </a:endParaRPr>
          </a:p>
          <a:p>
            <a:r>
              <a:rPr lang="en-US" sz="2400" dirty="0">
                <a:solidFill>
                  <a:srgbClr val="1E1E1E"/>
                </a:solidFill>
                <a:latin typeface="Roboto"/>
              </a:rPr>
              <a:t>THREE DIFFERENT CHI SQUARE TESTS</a:t>
            </a:r>
          </a:p>
          <a:p>
            <a:endParaRPr lang="en-US" sz="2000" dirty="0">
              <a:solidFill>
                <a:srgbClr val="1E1E1E"/>
              </a:solidFill>
              <a:latin typeface="Roboto"/>
            </a:endParaRPr>
          </a:p>
          <a:p>
            <a:pPr marL="342900" indent="-342900">
              <a:buFont typeface="+mj-lt"/>
              <a:buAutoNum type="arabicPeriod"/>
            </a:pPr>
            <a:r>
              <a:rPr lang="en-US" sz="2000" dirty="0">
                <a:solidFill>
                  <a:srgbClr val="1E1E1E"/>
                </a:solidFill>
                <a:latin typeface="Roboto"/>
              </a:rPr>
              <a:t>Chi Square Test for Goodness of Fit (GOF)-We compare our data to a “model” (many times these models have percentages and we need to remember to convert these percentages to “counts”)</a:t>
            </a:r>
          </a:p>
          <a:p>
            <a:pPr marL="342900" indent="-342900">
              <a:buFont typeface="+mj-lt"/>
              <a:buAutoNum type="arabicPeriod"/>
            </a:pPr>
            <a:r>
              <a:rPr lang="en-US" sz="2000" dirty="0">
                <a:solidFill>
                  <a:srgbClr val="1E1E1E"/>
                </a:solidFill>
                <a:latin typeface="Roboto"/>
              </a:rPr>
              <a:t>Chi Square Test for Homogeneity- Compare two different populations, one variable</a:t>
            </a:r>
          </a:p>
          <a:p>
            <a:pPr marL="342900" indent="-342900">
              <a:buFont typeface="+mj-lt"/>
              <a:buAutoNum type="arabicPeriod"/>
            </a:pPr>
            <a:r>
              <a:rPr lang="en-US" sz="2000" dirty="0">
                <a:solidFill>
                  <a:srgbClr val="1E1E1E"/>
                </a:solidFill>
                <a:latin typeface="Roboto"/>
              </a:rPr>
              <a:t>Chi Square Test for Independence-We have one population and want to compare two or more variables</a:t>
            </a:r>
          </a:p>
          <a:p>
            <a:pPr marL="342900" indent="-342900">
              <a:buFont typeface="+mj-lt"/>
              <a:buAutoNum type="arabicPeriod"/>
            </a:pPr>
            <a:endParaRPr lang="en-US" sz="2000" dirty="0">
              <a:solidFill>
                <a:srgbClr val="1E1E1E"/>
              </a:solidFill>
              <a:latin typeface="Roboto"/>
            </a:endParaRPr>
          </a:p>
          <a:p>
            <a:r>
              <a:rPr lang="en-US" sz="2000" dirty="0">
                <a:solidFill>
                  <a:srgbClr val="1E1E1E"/>
                </a:solidFill>
                <a:latin typeface="Roboto"/>
              </a:rPr>
              <a:t>We need to calculate df’s (degrees of freedom similar to what you did with means).</a:t>
            </a:r>
          </a:p>
          <a:p>
            <a:endParaRPr lang="en-US" sz="2000" dirty="0">
              <a:solidFill>
                <a:srgbClr val="1E1E1E"/>
              </a:solidFill>
              <a:latin typeface="Roboto"/>
            </a:endParaRPr>
          </a:p>
          <a:p>
            <a:r>
              <a:rPr lang="en-US" sz="2000" dirty="0">
                <a:solidFill>
                  <a:srgbClr val="1E1E1E"/>
                </a:solidFill>
                <a:latin typeface="Roboto"/>
              </a:rPr>
              <a:t>We need to check conditions:</a:t>
            </a:r>
          </a:p>
          <a:p>
            <a:endParaRPr lang="en-US" sz="2000" dirty="0">
              <a:solidFill>
                <a:srgbClr val="1E1E1E"/>
              </a:solidFill>
              <a:latin typeface="Roboto"/>
            </a:endParaRPr>
          </a:p>
          <a:p>
            <a:pPr marL="342900" indent="-342900">
              <a:buFont typeface="+mj-lt"/>
              <a:buAutoNum type="arabicPeriod"/>
            </a:pPr>
            <a:r>
              <a:rPr lang="en-US" sz="2000" dirty="0">
                <a:solidFill>
                  <a:srgbClr val="1E1E1E"/>
                </a:solidFill>
                <a:latin typeface="Roboto"/>
              </a:rPr>
              <a:t>Data was randomly selected from the population</a:t>
            </a:r>
          </a:p>
          <a:p>
            <a:pPr marL="342900" indent="-342900">
              <a:buFont typeface="+mj-lt"/>
              <a:buAutoNum type="arabicPeriod"/>
            </a:pPr>
            <a:r>
              <a:rPr lang="en-US" sz="2000" dirty="0">
                <a:solidFill>
                  <a:srgbClr val="1E1E1E"/>
                </a:solidFill>
                <a:latin typeface="Roboto"/>
              </a:rPr>
              <a:t>All expected values are at least 5</a:t>
            </a:r>
          </a:p>
          <a:p>
            <a:pPr marL="342900" indent="-342900">
              <a:buFont typeface="+mj-lt"/>
              <a:buAutoNum type="arabicPeriod"/>
            </a:pPr>
            <a:r>
              <a:rPr lang="en-US" sz="2000" dirty="0">
                <a:solidFill>
                  <a:srgbClr val="1E1E1E"/>
                </a:solidFill>
                <a:latin typeface="Roboto"/>
              </a:rPr>
              <a:t>10% Condition: Our population is at least 10 times our sample size</a:t>
            </a:r>
          </a:p>
        </p:txBody>
      </p:sp>
    </p:spTree>
    <p:extLst>
      <p:ext uri="{BB962C8B-B14F-4D97-AF65-F5344CB8AC3E}">
        <p14:creationId xmlns:p14="http://schemas.microsoft.com/office/powerpoint/2010/main" val="138149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5646"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39962"/>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1400" dirty="0">
              <a:solidFill>
                <a:srgbClr val="1E1E1E"/>
              </a:solidFill>
              <a:latin typeface="Roboto"/>
            </a:endParaRPr>
          </a:p>
          <a:p>
            <a:r>
              <a:rPr lang="en-US" sz="2000" dirty="0">
                <a:solidFill>
                  <a:srgbClr val="1E1E1E"/>
                </a:solidFill>
                <a:latin typeface="Roboto"/>
              </a:rPr>
              <a:t>A Chi Square table will be included in the formula sheet / table component of the AP Statistics Exam. Our calculators can “perform” these inference tests and students are expected to know how to access and use these tests on the AP Statistics Exam.</a:t>
            </a: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p:txBody>
      </p:sp>
      <p:pic>
        <p:nvPicPr>
          <p:cNvPr id="3" name="Picture 2" descr="A screenshot of a cell phone&#10;&#10;Description automatically generated">
            <a:extLst>
              <a:ext uri="{FF2B5EF4-FFF2-40B4-BE49-F238E27FC236}">
                <a16:creationId xmlns:a16="http://schemas.microsoft.com/office/drawing/2014/main" id="{922CFBA8-670A-D84B-854C-B29F79400361}"/>
              </a:ext>
            </a:extLst>
          </p:cNvPr>
          <p:cNvPicPr>
            <a:picLocks noChangeAspect="1"/>
          </p:cNvPicPr>
          <p:nvPr/>
        </p:nvPicPr>
        <p:blipFill>
          <a:blip r:embed="rId7"/>
          <a:stretch>
            <a:fillRect/>
          </a:stretch>
        </p:blipFill>
        <p:spPr>
          <a:xfrm>
            <a:off x="3803904" y="2672964"/>
            <a:ext cx="5157216" cy="4117249"/>
          </a:xfrm>
          <a:prstGeom prst="rect">
            <a:avLst/>
          </a:prstGeom>
        </p:spPr>
      </p:pic>
    </p:spTree>
    <p:extLst>
      <p:ext uri="{BB962C8B-B14F-4D97-AF65-F5344CB8AC3E}">
        <p14:creationId xmlns:p14="http://schemas.microsoft.com/office/powerpoint/2010/main" val="122057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67612"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97B99BFE-D3D2-47E8-9B87-AD55C9E726A0}"/>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4155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D968-8986-BC43-BDA4-035998DFFAC4}"/>
              </a:ext>
            </a:extLst>
          </p:cNvPr>
          <p:cNvSpPr>
            <a:spLocks noGrp="1"/>
          </p:cNvSpPr>
          <p:nvPr>
            <p:ph type="title"/>
          </p:nvPr>
        </p:nvSpPr>
        <p:spPr/>
        <p:txBody>
          <a:bodyPr/>
          <a:lstStyle/>
          <a:p>
            <a:r>
              <a:rPr lang="en-US" dirty="0"/>
              <a:t>Chi Square Test for Independence</a:t>
            </a:r>
          </a:p>
        </p:txBody>
      </p:sp>
      <p:sp>
        <p:nvSpPr>
          <p:cNvPr id="4" name="Content Placeholder 3">
            <a:extLst>
              <a:ext uri="{FF2B5EF4-FFF2-40B4-BE49-F238E27FC236}">
                <a16:creationId xmlns:a16="http://schemas.microsoft.com/office/drawing/2014/main" id="{A5383E11-37CF-DC48-90FE-0EFC3B2832C6}"/>
              </a:ext>
            </a:extLst>
          </p:cNvPr>
          <p:cNvSpPr txBox="1">
            <a:spLocks noGrp="1"/>
          </p:cNvSpPr>
          <p:nvPr>
            <p:ph idx="1"/>
          </p:nvPr>
        </p:nvSpPr>
        <p:spPr>
          <a:xfrm>
            <a:off x="384041" y="1233880"/>
            <a:ext cx="8813321" cy="5071287"/>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indent="0">
              <a:buNone/>
            </a:pPr>
            <a:endParaRPr lang="en-US" sz="1400" dirty="0">
              <a:solidFill>
                <a:srgbClr val="1E1E1E"/>
              </a:solidFill>
              <a:latin typeface="Roboto"/>
            </a:endParaRPr>
          </a:p>
          <a:p>
            <a:pPr marL="0" indent="0">
              <a:buNone/>
            </a:pPr>
            <a:r>
              <a:rPr lang="en-US" sz="2000" dirty="0">
                <a:solidFill>
                  <a:srgbClr val="1E1E1E"/>
                </a:solidFill>
                <a:latin typeface="Roboto"/>
              </a:rPr>
              <a:t>Chi Square Test for Independence:</a:t>
            </a:r>
          </a:p>
          <a:p>
            <a:pPr marL="0" indent="0">
              <a:buNone/>
            </a:pPr>
            <a:endParaRPr lang="en-US" sz="2000" dirty="0">
              <a:solidFill>
                <a:srgbClr val="1E1E1E"/>
              </a:solidFill>
              <a:latin typeface="Roboto"/>
            </a:endParaRPr>
          </a:p>
          <a:p>
            <a:r>
              <a:rPr lang="en-US" sz="2000" dirty="0">
                <a:solidFill>
                  <a:srgbClr val="1E1E1E"/>
                </a:solidFill>
                <a:latin typeface="Roboto"/>
              </a:rPr>
              <a:t>Data comes from a SINGLE random sample from a population</a:t>
            </a:r>
          </a:p>
          <a:p>
            <a:r>
              <a:rPr lang="en-US" sz="2000" dirty="0">
                <a:solidFill>
                  <a:srgbClr val="1E1E1E"/>
                </a:solidFill>
                <a:latin typeface="Roboto"/>
              </a:rPr>
              <a:t>We have two or more categorical variables that we are interested in seeing if they are “related”</a:t>
            </a:r>
          </a:p>
          <a:p>
            <a:r>
              <a:rPr lang="en-US" sz="2000" dirty="0">
                <a:solidFill>
                  <a:srgbClr val="1E1E1E"/>
                </a:solidFill>
                <a:latin typeface="Roboto"/>
              </a:rPr>
              <a:t>Typically data is shown in a two-way table</a:t>
            </a:r>
          </a:p>
          <a:p>
            <a:r>
              <a:rPr lang="en-US" sz="2000" dirty="0">
                <a:solidFill>
                  <a:srgbClr val="1E1E1E"/>
                </a:solidFill>
                <a:latin typeface="Roboto"/>
              </a:rPr>
              <a:t>df= (rows-1)(columns-1)=(r-1)(c-1)</a:t>
            </a:r>
          </a:p>
          <a:p>
            <a:r>
              <a:rPr lang="en-US" sz="2000" dirty="0">
                <a:solidFill>
                  <a:srgbClr val="1E1E1E"/>
                </a:solidFill>
                <a:latin typeface="Roboto"/>
              </a:rPr>
              <a:t>Calculating Expected Values     (row total)(column total)/(total)</a:t>
            </a:r>
          </a:p>
          <a:p>
            <a:r>
              <a:rPr lang="en-US" sz="2000" dirty="0">
                <a:solidFill>
                  <a:srgbClr val="1E1E1E"/>
                </a:solidFill>
                <a:latin typeface="Roboto"/>
              </a:rPr>
              <a:t>We can use our calculators to get these Expected Values but it could be faster/easier to use the formula above (see tonight’s HW later in this presentation)</a:t>
            </a:r>
          </a:p>
          <a:p>
            <a:pPr marL="0" indent="0">
              <a:buNone/>
            </a:pPr>
            <a:endParaRPr lang="en-US" sz="2000" dirty="0">
              <a:solidFill>
                <a:srgbClr val="1E1E1E"/>
              </a:solidFill>
              <a:latin typeface="Roboto"/>
            </a:endParaRPr>
          </a:p>
        </p:txBody>
      </p:sp>
    </p:spTree>
    <p:extLst>
      <p:ext uri="{BB962C8B-B14F-4D97-AF65-F5344CB8AC3E}">
        <p14:creationId xmlns:p14="http://schemas.microsoft.com/office/powerpoint/2010/main" val="1788749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1fm8L.R8RlOVq2qHZmp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W8q40Fynz4pzQDKKama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oR2J.75USiTxMSUmGmj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gCnRorNzR66BpEjpWQK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NNphEhICvUlXYxUiFXS9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K12">
  <a:themeElements>
    <a:clrScheme name="CB-K12">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K12">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 id="{20BB08C5-25F0-46B1-9C83-860C83962183}" vid="{F6A58278-BC4E-404D-8FB5-CAEDB1199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D3FF447BA0B14F9CF529B5C5DF2DEA" ma:contentTypeVersion="13" ma:contentTypeDescription="Create a new document." ma:contentTypeScope="" ma:versionID="f53fde1e93389a6c4d588f42c665f492">
  <xsd:schema xmlns:xsd="http://www.w3.org/2001/XMLSchema" xmlns:xs="http://www.w3.org/2001/XMLSchema" xmlns:p="http://schemas.microsoft.com/office/2006/metadata/properties" xmlns:ns3="29290a24-c851-445c-ad00-0fdf6255719c" xmlns:ns4="e2766298-136c-439d-b755-a2db652f6339" targetNamespace="http://schemas.microsoft.com/office/2006/metadata/properties" ma:root="true" ma:fieldsID="b936630a4f4899d6b97a7e00781ba76e" ns3:_="" ns4:_="">
    <xsd:import namespace="29290a24-c851-445c-ad00-0fdf6255719c"/>
    <xsd:import namespace="e2766298-136c-439d-b755-a2db652f63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90a24-c851-445c-ad00-0fdf62557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766298-136c-439d-b755-a2db652f63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778068-D330-49E0-B08D-DCA7AD5877A8}">
  <ds:schemaRefs>
    <ds:schemaRef ds:uri="http://purl.org/dc/terms/"/>
    <ds:schemaRef ds:uri="http://schemas.microsoft.com/office/2006/metadata/properties"/>
    <ds:schemaRef ds:uri="e2766298-136c-439d-b755-a2db652f6339"/>
    <ds:schemaRef ds:uri="http://schemas.microsoft.com/office/2006/documentManagement/types"/>
    <ds:schemaRef ds:uri="http://schemas.microsoft.com/office/infopath/2007/PartnerControls"/>
    <ds:schemaRef ds:uri="29290a24-c851-445c-ad00-0fdf6255719c"/>
    <ds:schemaRef ds:uri="http://schemas.openxmlformats.org/package/2006/metadata/core-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EF8710E0-2425-4A75-9D93-FD2D0C3DA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90a24-c851-445c-ad00-0fdf6255719c"/>
    <ds:schemaRef ds:uri="e2766298-136c-439d-b755-a2db652f6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D94E9D-2ED9-4975-99B9-A78ABDE052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CB-K12</Template>
  <TotalTime>4354</TotalTime>
  <Words>931</Words>
  <Application>Microsoft Macintosh PowerPoint</Application>
  <PresentationFormat>Custom</PresentationFormat>
  <Paragraphs>245</Paragraphs>
  <Slides>26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Marlett</vt:lpstr>
      <vt:lpstr>Roboto</vt:lpstr>
      <vt:lpstr>Roboto Slab</vt:lpstr>
      <vt:lpstr>Verdana</vt:lpstr>
      <vt:lpstr>CB-K12</vt:lpstr>
      <vt:lpstr>think-cell Slide</vt:lpstr>
      <vt:lpstr>PowerPoint Presentation</vt:lpstr>
      <vt:lpstr>INTRODUCTIONS</vt:lpstr>
      <vt:lpstr>HOMEWORK REVIEW</vt:lpstr>
      <vt:lpstr>PowerPoint Presentation</vt:lpstr>
      <vt:lpstr>WHAT YOU NEED TO KNOW</vt:lpstr>
      <vt:lpstr>WHAT YOU NEED TO KNOW</vt:lpstr>
      <vt:lpstr>WHAT YOU NEED TO KNOW</vt:lpstr>
      <vt:lpstr>PowerPoint Presentation</vt:lpstr>
      <vt:lpstr>Chi Square Test for Independence</vt:lpstr>
      <vt:lpstr>Chi Square Test for Independence-1997 MC #14</vt:lpstr>
      <vt:lpstr>PowerPoint Presentation</vt:lpstr>
      <vt:lpstr>GUIDED PRACTICE</vt:lpstr>
      <vt:lpstr>GUIDED PRACTICE</vt:lpstr>
      <vt:lpstr>PowerPoint Presentation</vt:lpstr>
      <vt:lpstr>2003 AP Statistics #5</vt:lpstr>
      <vt:lpstr>Statistical Inference Steps</vt:lpstr>
      <vt:lpstr>Let’s write out the null and alternative hypothesis</vt:lpstr>
      <vt:lpstr>Let’s check conditions and list assumptions and list out the math/mechanics</vt:lpstr>
      <vt:lpstr>State our conclusion in context, specific to this problem</vt:lpstr>
      <vt:lpstr>2017 FRQ #5</vt:lpstr>
      <vt:lpstr>1999 FRQ #2</vt:lpstr>
      <vt:lpstr>PowerPoint Presentation</vt:lpstr>
      <vt:lpstr>DEBRIEF AND SUMMARY</vt:lpstr>
      <vt:lpstr>2002 MC #11   Homework Problem Monday 03/30</vt:lpstr>
      <vt:lpstr>Device and Internet Access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CB-K12</dc:title>
  <dc:creator>College Board</dc:creator>
  <cp:lastModifiedBy>Brendan Murphy</cp:lastModifiedBy>
  <cp:revision>69</cp:revision>
  <dcterms:created xsi:type="dcterms:W3CDTF">2019-04-30T21:25:41Z</dcterms:created>
  <dcterms:modified xsi:type="dcterms:W3CDTF">2020-03-30T12:55:32Z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0x010100F3D3FF447BA0B14F9CF529B5C5DF2DEA</vt:lpwstr>
  </property>
</Properties>
</file>