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303" r:id="rId5"/>
    <p:sldId id="262" r:id="rId6"/>
    <p:sldId id="306" r:id="rId7"/>
    <p:sldId id="314" r:id="rId8"/>
    <p:sldId id="261" r:id="rId9"/>
    <p:sldId id="296" r:id="rId10"/>
    <p:sldId id="304" r:id="rId11"/>
    <p:sldId id="1356" r:id="rId12"/>
    <p:sldId id="1357" r:id="rId13"/>
    <p:sldId id="291" r:id="rId14"/>
    <p:sldId id="274" r:id="rId15"/>
    <p:sldId id="300" r:id="rId16"/>
    <p:sldId id="1347" r:id="rId17"/>
    <p:sldId id="1348" r:id="rId18"/>
    <p:sldId id="1349" r:id="rId19"/>
    <p:sldId id="1350" r:id="rId20"/>
    <p:sldId id="1351" r:id="rId21"/>
    <p:sldId id="1352" r:id="rId22"/>
    <p:sldId id="1353" r:id="rId23"/>
    <p:sldId id="1354" r:id="rId24"/>
    <p:sldId id="1355" r:id="rId25"/>
    <p:sldId id="292" r:id="rId26"/>
  </p:sldIdLst>
  <p:sldSz cx="9631363" cy="7223125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356" userDrawn="1">
          <p15:clr>
            <a:srgbClr val="A4A3A4"/>
          </p15:clr>
        </p15:guide>
        <p15:guide id="3" orient="horz" pos="2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elman, Dana Lea" initials="KDL" lastIdx="6" clrIdx="0">
    <p:extLst>
      <p:ext uri="{19B8F6BF-5375-455C-9EA6-DF929625EA0E}">
        <p15:presenceInfo xmlns:p15="http://schemas.microsoft.com/office/powerpoint/2012/main" userId="S::dkopelman@collegeboard.org::20979823-5b91-44f0-b53d-0aedd2b25d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24516"/>
    <a:srgbClr val="C7C7C7"/>
    <a:srgbClr val="EAEAEA"/>
    <a:srgbClr val="F09E00"/>
    <a:srgbClr val="26A64E"/>
    <a:srgbClr val="F16B4E"/>
    <a:srgbClr val="2BBFF4"/>
    <a:srgbClr val="4BA7F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7474" autoAdjust="0"/>
  </p:normalViewPr>
  <p:slideViewPr>
    <p:cSldViewPr snapToGrid="0" showGuides="1">
      <p:cViewPr varScale="1">
        <p:scale>
          <a:sx n="106" d="100"/>
          <a:sy n="106" d="100"/>
        </p:scale>
        <p:origin x="536" y="184"/>
      </p:cViewPr>
      <p:guideLst>
        <p:guide pos="5356"/>
        <p:guide orient="horz" pos="2275"/>
      </p:guideLst>
    </p:cSldViewPr>
  </p:slideViewPr>
  <p:outlineViewPr>
    <p:cViewPr>
      <p:scale>
        <a:sx n="33" d="100"/>
        <a:sy n="33" d="100"/>
      </p:scale>
      <p:origin x="0" y="-3145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680C-5B48-460E-B481-2C9E1A1DFEF0}" type="datetimeFigureOut">
              <a:rPr lang="en-US" smtClean="0"/>
              <a:t>4/30/20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F150-6D2A-4DA1-BED8-20A773521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44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51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00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44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53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595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0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4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AF150-6D2A-4DA1-BED8-20A773521B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38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2400" y="358775"/>
            <a:ext cx="9098240" cy="612788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00" y="1618488"/>
            <a:ext cx="3814207" cy="621106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345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01" y="5333781"/>
            <a:ext cx="3814207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500" b="1">
                <a:solidFill>
                  <a:schemeClr val="accent2"/>
                </a:solidFill>
                <a:latin typeface="+mj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793068" y="366033"/>
            <a:ext cx="4587572" cy="6120629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82401" y="6640450"/>
            <a:ext cx="3106468" cy="288925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93068" y="358775"/>
            <a:ext cx="4587572" cy="6135058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35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Brand Approved Picture for Cover</a:t>
            </a:r>
            <a:br>
              <a:rPr lang="en-US" dirty="0"/>
            </a:br>
            <a:r>
              <a:rPr lang="en-US" dirty="0"/>
              <a:t>(Square Pictures only)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16" y="939800"/>
            <a:ext cx="3358892" cy="452438"/>
          </a:xfrm>
        </p:spPr>
        <p:txBody>
          <a:bodyPr>
            <a:noAutofit/>
          </a:bodyPr>
          <a:lstStyle>
            <a:lvl1pPr marL="0" indent="0">
              <a:buNone/>
              <a:defRPr lang="en-US" sz="1200" b="0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Copy, paste and align top left of chosen program logo to this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094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5C446E-963D-4FD5-8D0F-7023684091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49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5C446E-963D-4FD5-8D0F-702368409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EA7837-D0E4-4EF5-9C2D-30957ADC4C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7798" y="430311"/>
            <a:ext cx="8915768" cy="6425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91984" y="737176"/>
            <a:ext cx="4597544" cy="4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7798" y="455926"/>
            <a:ext cx="891576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36116" y="184728"/>
            <a:ext cx="9359131" cy="6853668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  <a:br>
              <a:rPr lang="en-US" dirty="0"/>
            </a:br>
            <a:r>
              <a:rPr lang="en-US" dirty="0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E8A6A2C-8C88-3241-8B6A-AC170FE03852}"/>
              </a:ext>
            </a:extLst>
          </p:cNvPr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1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21561"/>
            <a:ext cx="9631363" cy="3780000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34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76921" y="2028307"/>
            <a:ext cx="1165442" cy="1211604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7288950" y="2157617"/>
            <a:ext cx="1165442" cy="1211604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8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1315" y="3110096"/>
            <a:ext cx="3599174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45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36" y="6221651"/>
            <a:ext cx="1417492" cy="3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0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6C0-B214-48D0-AD3A-E06942AE80EE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1FFA-257E-4D4F-B519-344AF5A8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52" y="1182118"/>
            <a:ext cx="8186659" cy="2514718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21" y="3793813"/>
            <a:ext cx="7223522" cy="1743916"/>
          </a:xfrm>
        </p:spPr>
        <p:txBody>
          <a:bodyPr/>
          <a:lstStyle>
            <a:lvl1pPr marL="0" indent="0" algn="ctr">
              <a:buNone/>
              <a:defRPr sz="2528"/>
            </a:lvl1pPr>
            <a:lvl2pPr marL="481523" indent="0" algn="ctr">
              <a:buNone/>
              <a:defRPr sz="2106"/>
            </a:lvl2pPr>
            <a:lvl3pPr marL="963046" indent="0" algn="ctr">
              <a:buNone/>
              <a:defRPr sz="1896"/>
            </a:lvl3pPr>
            <a:lvl4pPr marL="1444569" indent="0" algn="ctr">
              <a:buNone/>
              <a:defRPr sz="1685"/>
            </a:lvl4pPr>
            <a:lvl5pPr marL="1926092" indent="0" algn="ctr">
              <a:buNone/>
              <a:defRPr sz="1685"/>
            </a:lvl5pPr>
            <a:lvl6pPr marL="2407615" indent="0" algn="ctr">
              <a:buNone/>
              <a:defRPr sz="1685"/>
            </a:lvl6pPr>
            <a:lvl7pPr marL="2889138" indent="0" algn="ctr">
              <a:buNone/>
              <a:defRPr sz="1685"/>
            </a:lvl7pPr>
            <a:lvl8pPr marL="3370661" indent="0" algn="ctr">
              <a:buNone/>
              <a:defRPr sz="1685"/>
            </a:lvl8pPr>
            <a:lvl9pPr marL="3852184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1B0-F328-4718-B5A2-F461E1F4E420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94A-50D6-474B-82EF-BBB1132C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414437" y="620397"/>
            <a:ext cx="8216926" cy="660272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59069" y="924570"/>
            <a:ext cx="6510576" cy="164610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4050"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9069" y="6093208"/>
            <a:ext cx="5094108" cy="7044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100" b="0">
                <a:solidFill>
                  <a:schemeClr val="accent3"/>
                </a:solidFill>
                <a:latin typeface="+mn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070346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50">
                <a:solidFill>
                  <a:schemeClr val="accent3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91455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50">
                <a:solidFill>
                  <a:schemeClr val="tx2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Add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437" cy="6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CC2EEF-1F5A-44BA-A894-1FBB47676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621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CC2EEF-1F5A-44BA-A894-1FBB4767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F1EC3AF-05CF-414D-A56A-748443204B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659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0F0CD4-F134-4393-85EE-F212B5E6F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42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0F0CD4-F134-4393-85EE-F212B5E6F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B86CE6F-0238-4FA6-A98D-2A2671D6A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594" y="1229710"/>
            <a:ext cx="9068175" cy="3479450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A66DD-47B6-41AF-856C-60DA6DFCF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08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A66DD-47B6-41AF-856C-60DA6DFCF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D3A3A6-74B7-4401-98A3-0D4D473F5A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2897" y="6585155"/>
            <a:ext cx="76768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8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672897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72897" y="463763"/>
            <a:ext cx="767687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7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C5B168-3E9E-4320-B0DB-444B32EA83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01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C5B168-3E9E-4320-B0DB-444B32EA8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6AC7A1-98DA-4510-AA81-E278E57AB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79053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1779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5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4640" y="455926"/>
            <a:ext cx="463085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003678-DADB-422E-92E2-650549F8D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2328194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003678-DADB-422E-92E2-650549F8D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281595" y="1278372"/>
            <a:ext cx="8929043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9"/>
    </p:custDataLst>
    <p:extLst>
      <p:ext uri="{BB962C8B-B14F-4D97-AF65-F5344CB8AC3E}">
        <p14:creationId xmlns:p14="http://schemas.microsoft.com/office/powerpoint/2010/main" val="60106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62" r:id="rId3"/>
    <p:sldLayoutId id="2147483682" r:id="rId4"/>
    <p:sldLayoutId id="2147483690" r:id="rId5"/>
    <p:sldLayoutId id="2147483678" r:id="rId6"/>
    <p:sldLayoutId id="2147483679" r:id="rId7"/>
    <p:sldLayoutId id="2147483681" r:id="rId8"/>
    <p:sldLayoutId id="2147483680" r:id="rId9"/>
    <p:sldLayoutId id="2147483663" r:id="rId10"/>
    <p:sldLayoutId id="2147483664" r:id="rId11"/>
    <p:sldLayoutId id="2147483677" r:id="rId12"/>
    <p:sldLayoutId id="2147483691" r:id="rId13"/>
    <p:sldLayoutId id="2147483686" r:id="rId14"/>
    <p:sldLayoutId id="2147483692" r:id="rId15"/>
    <p:sldLayoutId id="2147483693" r:id="rId16"/>
  </p:sldLayoutIdLst>
  <p:txStyles>
    <p:titleStyle>
      <a:lvl1pPr algn="l" defTabSz="73600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597" marR="0" indent="-203597" algn="l" defTabSz="735806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35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431006" marR="0" indent="-89297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2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789385" marR="0" indent="-215504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2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090422" marR="0" indent="-157734" algn="l" defTabSz="73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2" indent="-184001" algn="l" defTabSz="73600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024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2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0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28003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0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68000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2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0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8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6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4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5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9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5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medic.com/youtube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board.org/ap-covid19-updates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apcoronavirusupdates.collegeboard.org/educators/course-schedule" TargetMode="Externa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apstudents.collegeboard.org/coronavirus-upd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2AB356-E41C-4551-A84F-B7149EE8C5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2AB356-E41C-4551-A84F-B7149EE8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429A44-6B75-4960-BDC9-8697E7D0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902890"/>
            <a:ext cx="9630833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FB8B97-E58A-403E-B8DD-C5B2B8F89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4150623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DEBRIEF AND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61792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Hopefully by now you are feeling more comfortable with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FRQ’s that address more than one major theme/thread and perhaps more parts than typical FRQ’s. We will practice these modified/longer </a:t>
            </a:r>
            <a:r>
              <a:rPr lang="en-US" sz="2400">
                <a:solidFill>
                  <a:srgbClr val="1E1E1E"/>
                </a:solidFill>
                <a:latin typeface="Roboto"/>
              </a:rPr>
              <a:t>FRQ’s next week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Similar to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all problems in AP Statistics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you should be able to write a clear/concise solution in context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2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6"/>
            <a:ext cx="8905698" cy="104484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2002 Multiple Choice #37 Homework Problem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Friday 05/01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655800"/>
            <a:ext cx="8905698" cy="47019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534F5D-439E-A343-8ADD-C350F5EAD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48" y="2486071"/>
            <a:ext cx="8695665" cy="25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9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685800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Log in at: </a:t>
            </a:r>
            <a:r>
              <a:rPr lang="en-US" b="1" dirty="0">
                <a:solidFill>
                  <a:schemeClr val="accent3"/>
                </a:solidFill>
              </a:rPr>
              <a:t>myap.collegeboard.org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477D8-838C-4F6C-86A0-6C89FB0B41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0326" y="1944826"/>
            <a:ext cx="5490710" cy="37099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1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3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Scroll to see your classes and access </a:t>
            </a:r>
            <a:r>
              <a:rPr lang="en-US" b="1" dirty="0"/>
              <a:t>AP Classroom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45313-C54B-4839-9783-AD3E4601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5385"/>
          <a:stretch/>
        </p:blipFill>
        <p:spPr>
          <a:xfrm>
            <a:off x="1300453" y="1866666"/>
            <a:ext cx="6878050" cy="3848789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369E629-4C06-46EF-9EDD-A3A3CF3A89A8}"/>
              </a:ext>
            </a:extLst>
          </p:cNvPr>
          <p:cNvSpPr/>
          <p:nvPr/>
        </p:nvSpPr>
        <p:spPr>
          <a:xfrm>
            <a:off x="7286925" y="2745943"/>
            <a:ext cx="1307360" cy="326393"/>
          </a:xfrm>
          <a:prstGeom prst="wedgeRectCallout">
            <a:avLst>
              <a:gd name="adj1" fmla="val -21653"/>
              <a:gd name="adj2" fmla="val -106484"/>
            </a:avLst>
          </a:prstGeom>
          <a:solidFill>
            <a:srgbClr val="CC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r>
              <a:rPr lang="en-US" sz="1500" b="1" dirty="0">
                <a:solidFill>
                  <a:srgbClr val="008000"/>
                </a:solidFill>
                <a:latin typeface="+mj-lt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44119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Click to access </a:t>
            </a:r>
            <a:r>
              <a:rPr lang="en-US" b="1" dirty="0"/>
              <a:t>AP Live classes </a:t>
            </a:r>
            <a:r>
              <a:rPr lang="en-US" dirty="0"/>
              <a:t>or </a:t>
            </a:r>
            <a:r>
              <a:rPr lang="en-US" b="1" dirty="0"/>
              <a:t>Optional Practice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CB1A1-90E0-44BB-A1CE-F3B98F0CE2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225" b="8080"/>
          <a:stretch/>
        </p:blipFill>
        <p:spPr>
          <a:xfrm>
            <a:off x="821221" y="1891237"/>
            <a:ext cx="7988921" cy="38337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369E629-4C06-46EF-9EDD-A3A3CF3A89A8}"/>
              </a:ext>
            </a:extLst>
          </p:cNvPr>
          <p:cNvSpPr/>
          <p:nvPr/>
        </p:nvSpPr>
        <p:spPr>
          <a:xfrm>
            <a:off x="1889004" y="4010436"/>
            <a:ext cx="1507989" cy="567953"/>
          </a:xfrm>
          <a:prstGeom prst="wedgeRectCallout">
            <a:avLst>
              <a:gd name="adj1" fmla="val -21653"/>
              <a:gd name="adj2" fmla="val -8283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 fontScale="85000" lnSpcReduction="20000"/>
          </a:bodyPr>
          <a:lstStyle/>
          <a:p>
            <a:pPr algn="ctr"/>
            <a:r>
              <a:rPr lang="en-US" sz="15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Click here for Optional Student Practice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751F1CF-A86D-49F9-B9A4-E51D8E123E73}"/>
              </a:ext>
            </a:extLst>
          </p:cNvPr>
          <p:cNvSpPr/>
          <p:nvPr/>
        </p:nvSpPr>
        <p:spPr>
          <a:xfrm>
            <a:off x="2957039" y="2447182"/>
            <a:ext cx="1507989" cy="567953"/>
          </a:xfrm>
          <a:prstGeom prst="wedgeRectCallout">
            <a:avLst>
              <a:gd name="adj1" fmla="val -21653"/>
              <a:gd name="adj2" fmla="val 79433"/>
            </a:avLst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 fontScale="85000" lnSpcReduction="20000"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  <a:latin typeface="+mj-lt"/>
              </a:rPr>
              <a:t>Click here AP Live classes on YouTube</a:t>
            </a:r>
          </a:p>
        </p:txBody>
      </p:sp>
    </p:spTree>
    <p:extLst>
      <p:ext uri="{BB962C8B-B14F-4D97-AF65-F5344CB8AC3E}">
        <p14:creationId xmlns:p14="http://schemas.microsoft.com/office/powerpoint/2010/main" val="426170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Begin </a:t>
            </a:r>
            <a:r>
              <a:rPr lang="en-US" dirty="0"/>
              <a:t>or</a:t>
            </a:r>
            <a:r>
              <a:rPr lang="en-US" b="1" dirty="0"/>
              <a:t> Continue </a:t>
            </a:r>
            <a:r>
              <a:rPr lang="en-US" dirty="0"/>
              <a:t>to start a question 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9D055-2A3D-49C0-A789-2A7CB8171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922" y="1857814"/>
            <a:ext cx="7415518" cy="38712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6B410B7-9DDE-447A-87AE-1C494CFEDEA5}"/>
              </a:ext>
            </a:extLst>
          </p:cNvPr>
          <p:cNvSpPr/>
          <p:nvPr/>
        </p:nvSpPr>
        <p:spPr>
          <a:xfrm>
            <a:off x="8047766" y="3737225"/>
            <a:ext cx="1307360" cy="326393"/>
          </a:xfrm>
          <a:prstGeom prst="wedgeRectCallout">
            <a:avLst>
              <a:gd name="adj1" fmla="val -63456"/>
              <a:gd name="adj2" fmla="val 24843"/>
            </a:avLst>
          </a:prstGeom>
          <a:solidFill>
            <a:srgbClr val="CC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r>
              <a:rPr lang="en-US" sz="1500" b="1" dirty="0">
                <a:solidFill>
                  <a:srgbClr val="008000"/>
                </a:solidFill>
                <a:latin typeface="+mj-lt"/>
              </a:rPr>
              <a:t>Click here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0A27A5C-7E6B-4F76-84CC-2AD7B8920261}"/>
              </a:ext>
            </a:extLst>
          </p:cNvPr>
          <p:cNvSpPr/>
          <p:nvPr/>
        </p:nvSpPr>
        <p:spPr>
          <a:xfrm>
            <a:off x="8047765" y="4602120"/>
            <a:ext cx="1307360" cy="326393"/>
          </a:xfrm>
          <a:prstGeom prst="wedgeRectCallout">
            <a:avLst>
              <a:gd name="adj1" fmla="val -63456"/>
              <a:gd name="adj2" fmla="val 24843"/>
            </a:avLst>
          </a:prstGeom>
          <a:solidFill>
            <a:srgbClr val="CC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r>
              <a:rPr lang="en-US" sz="1500" b="1" dirty="0">
                <a:solidFill>
                  <a:srgbClr val="008000"/>
                </a:solidFill>
                <a:latin typeface="+mj-lt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375399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5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Type or upload your response. Then, click </a:t>
            </a:r>
            <a:r>
              <a:rPr lang="en-US" b="1" dirty="0"/>
              <a:t>Submit</a:t>
            </a:r>
            <a:r>
              <a:rPr lang="en-US" dirty="0"/>
              <a:t>.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75799-FA91-4E25-A1B5-42431D1CB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409" y="1787114"/>
            <a:ext cx="8562138" cy="39736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5014C08-1BBA-4F3D-BB18-13785E578300}"/>
              </a:ext>
            </a:extLst>
          </p:cNvPr>
          <p:cNvSpPr/>
          <p:nvPr/>
        </p:nvSpPr>
        <p:spPr>
          <a:xfrm>
            <a:off x="7126184" y="4396217"/>
            <a:ext cx="1403803" cy="478716"/>
          </a:xfrm>
          <a:prstGeom prst="wedgeRectCallout">
            <a:avLst>
              <a:gd name="adj1" fmla="val -45295"/>
              <a:gd name="adj2" fmla="val 119090"/>
            </a:avLst>
          </a:prstGeom>
          <a:solidFill>
            <a:srgbClr val="CC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 lnSpcReduction="10000"/>
          </a:bodyPr>
          <a:lstStyle/>
          <a:p>
            <a:pPr algn="ctr"/>
            <a:r>
              <a:rPr lang="en-US" sz="1500" b="1" dirty="0">
                <a:solidFill>
                  <a:srgbClr val="008000"/>
                </a:solidFill>
                <a:latin typeface="+mj-lt"/>
              </a:rPr>
              <a:t>Enter your response here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67A0CBB-232C-4D75-BF95-6980058BBA43}"/>
              </a:ext>
            </a:extLst>
          </p:cNvPr>
          <p:cNvSpPr/>
          <p:nvPr/>
        </p:nvSpPr>
        <p:spPr>
          <a:xfrm>
            <a:off x="6950856" y="2966215"/>
            <a:ext cx="1507989" cy="829902"/>
          </a:xfrm>
          <a:prstGeom prst="wedgeRectCallout">
            <a:avLst>
              <a:gd name="adj1" fmla="val 61489"/>
              <a:gd name="adj2" fmla="val -21958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r>
              <a:rPr lang="en-US" sz="15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Click submit when you are finished</a:t>
            </a:r>
          </a:p>
        </p:txBody>
      </p:sp>
    </p:spTree>
    <p:extLst>
      <p:ext uri="{BB962C8B-B14F-4D97-AF65-F5344CB8AC3E}">
        <p14:creationId xmlns:p14="http://schemas.microsoft.com/office/powerpoint/2010/main" val="757256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9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Yes </a:t>
            </a:r>
            <a:r>
              <a:rPr lang="en-US" dirty="0"/>
              <a:t>to continue to submit your response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16A7B-FB41-4E00-B53B-7F8DFD7070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328" y="1810327"/>
            <a:ext cx="8506707" cy="39575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02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3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Yes, Review </a:t>
            </a:r>
            <a:r>
              <a:rPr lang="en-US" dirty="0"/>
              <a:t>to see Scoring Guidelines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39BB8-18FD-4CA2-A85B-43F0353D9A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822" y="1778744"/>
            <a:ext cx="8615718" cy="40076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75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6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71549"/>
            <a:ext cx="9087089" cy="5379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Brendan Murphy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John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Bapst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Memorial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Bangor,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Luke Wilco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East Kentwood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Kentwood, MI</a:t>
            </a:r>
          </a:p>
          <a:p>
            <a:pPr lvl="0">
              <a:defRPr/>
            </a:pPr>
            <a:r>
              <a:rPr lang="en-US" sz="1400" dirty="0">
                <a:hlinkClick r:id="rId8"/>
              </a:rPr>
              <a:t>www.statsmedic.com/youtube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DB5591-C30A-3E43-8E5D-395326DD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756" y="2677736"/>
            <a:ext cx="1236858" cy="1848613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72A44F-C63E-5548-9356-3697B8127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756" y="4880164"/>
            <a:ext cx="1236859" cy="17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Scroll down to see Scoring Guidelines for each part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D9D95-E529-467D-B5B8-3FC112868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826" y="1772360"/>
            <a:ext cx="8629710" cy="39916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B6D17A9-C05B-43B4-8974-6497E0B61F3B}"/>
              </a:ext>
            </a:extLst>
          </p:cNvPr>
          <p:cNvSpPr/>
          <p:nvPr/>
        </p:nvSpPr>
        <p:spPr>
          <a:xfrm>
            <a:off x="6429640" y="4031871"/>
            <a:ext cx="2303955" cy="1168051"/>
          </a:xfrm>
          <a:prstGeom prst="wedgeRectCallout">
            <a:avLst>
              <a:gd name="adj1" fmla="val -68064"/>
              <a:gd name="adj2" fmla="val -20284"/>
            </a:avLst>
          </a:prstGeom>
          <a:solidFill>
            <a:srgbClr val="CCFFCC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 lnSpcReduction="10000"/>
          </a:bodyPr>
          <a:lstStyle/>
          <a:p>
            <a:pPr algn="ctr"/>
            <a:r>
              <a:rPr lang="en-US" sz="1500" b="1" dirty="0">
                <a:solidFill>
                  <a:srgbClr val="008000"/>
                </a:solidFill>
                <a:latin typeface="+mj-lt"/>
              </a:rPr>
              <a:t>Review to see examples of what a response should include to earn the maximum number </a:t>
            </a:r>
            <a:br>
              <a:rPr lang="en-US" sz="1500" b="1" dirty="0">
                <a:solidFill>
                  <a:srgbClr val="008000"/>
                </a:solidFill>
                <a:latin typeface="+mj-lt"/>
              </a:rPr>
            </a:br>
            <a:r>
              <a:rPr lang="en-US" sz="1500" b="1" dirty="0">
                <a:solidFill>
                  <a:srgbClr val="008000"/>
                </a:solidFill>
                <a:latin typeface="+mj-lt"/>
              </a:rPr>
              <a:t>of points</a:t>
            </a:r>
          </a:p>
        </p:txBody>
      </p:sp>
    </p:spTree>
    <p:extLst>
      <p:ext uri="{BB962C8B-B14F-4D97-AF65-F5344CB8AC3E}">
        <p14:creationId xmlns:p14="http://schemas.microsoft.com/office/powerpoint/2010/main" val="376698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4F10E68-03A7-4043-B783-269EA25E1E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4F10E68-03A7-4043-B783-269EA25E1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55A2EC-57DE-45DC-AB7B-12AC2BDEE4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lang="en-US" sz="2700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81594" y="1328090"/>
            <a:ext cx="8915767" cy="326393"/>
          </a:xfrm>
        </p:spPr>
        <p:txBody>
          <a:bodyPr/>
          <a:lstStyle/>
          <a:p>
            <a:r>
              <a:rPr lang="en-US" dirty="0"/>
              <a:t>Revise, then click </a:t>
            </a:r>
            <a:r>
              <a:rPr lang="en-US" b="1"/>
              <a:t>Submit </a:t>
            </a:r>
            <a:r>
              <a:rPr lang="en-US"/>
              <a:t>&amp; </a:t>
            </a:r>
            <a:r>
              <a:rPr lang="en-US" b="1" dirty="0"/>
              <a:t>No, Submit Now </a:t>
            </a:r>
            <a:r>
              <a:rPr lang="en-US" dirty="0"/>
              <a:t>to finish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9525" y="912304"/>
            <a:ext cx="6667775" cy="69918"/>
          </a:xfrm>
          <a:prstGeom prst="rect">
            <a:avLst/>
          </a:prstGeom>
          <a:noFill/>
        </p:spPr>
        <p:txBody>
          <a:bodyPr vert="horz" wrap="square" lIns="27001" tIns="27001" rIns="27001" bIns="27001" rtlCol="0">
            <a:spAutoFit/>
          </a:bodyPr>
          <a:lstStyle/>
          <a:p>
            <a:pPr defTabSz="685800">
              <a:defRPr/>
            </a:pPr>
            <a:endParaRPr lang="en-US" sz="10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1DF3B-CF9D-4573-A75B-06B2C802F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706" y="1833747"/>
            <a:ext cx="8437950" cy="39448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809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5B2D3F-CE44-4EE4-97E4-1C0F5180A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-1"/>
            <a:ext cx="9630833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5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HOMEWORK REVIEW - 2002 Multiple Choice #24 Homework Problem Wednesday 04/29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602436"/>
            <a:ext cx="9087089" cy="50097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42EF77-08C5-D849-BE7D-293EA84EB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756" y="2192246"/>
            <a:ext cx="8765089" cy="28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2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UPDATES FOR STUDENTS/TEACHERS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409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hlinkClick r:id="rId8" tooltip="Original URL:&#10;http://collegeboard.org/ap-covid19-updates&#10;&#10;Click to follow link."/>
              </a:rPr>
              <a:t>http://collegeboard.org/ap-covid19-updates</a:t>
            </a: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endParaRPr lang="en-US" sz="2000" dirty="0"/>
          </a:p>
          <a:p>
            <a:pPr algn="ctr"/>
            <a:r>
              <a:rPr lang="en-US" sz="2000" dirty="0">
                <a:hlinkClick r:id="rId9"/>
              </a:rPr>
              <a:t>https://apstudents.collegeboard.org/coronavirus-updates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  <a:hlinkClick r:id="rId10"/>
              </a:rPr>
              <a:t>https://apcoronavirusupdates.collegeboard.org/educators/course-schedule</a:t>
            </a:r>
            <a:endParaRPr lang="en-US" sz="2000" dirty="0">
              <a:solidFill>
                <a:srgbClr val="1E1E1E"/>
              </a:solidFill>
            </a:endParaRPr>
          </a:p>
          <a:p>
            <a:pPr lvl="0">
              <a:defRPr/>
            </a:pPr>
            <a:endParaRPr lang="en-US" sz="2000" dirty="0">
              <a:solidFill>
                <a:srgbClr val="1E1E1E"/>
              </a:solidFill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</a:rPr>
              <a:t>Scroll down to Math And Science, click on AP Statistics, Expand 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4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980774-E0F4-4386-8969-78B5F9CE1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94" y="567059"/>
            <a:ext cx="8915768" cy="538747"/>
          </a:xfrm>
        </p:spPr>
        <p:txBody>
          <a:bodyPr/>
          <a:lstStyle/>
          <a:p>
            <a:r>
              <a:rPr lang="en-US" dirty="0"/>
              <a:t>2018 AP Statistics – Free Response #1 (Modified)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5" y="1105806"/>
            <a:ext cx="8915768" cy="51820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 algn="ctr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86E440-4FD0-0141-9422-5866EF9D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13" y="1220943"/>
            <a:ext cx="7351330" cy="49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2018 - AP Statistics Free Response #1 Modified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4869" y="1546457"/>
            <a:ext cx="8929043" cy="46860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525780" lvl="0" indent="-342900">
              <a:spcBef>
                <a:spcPts val="1600"/>
              </a:spcBef>
              <a:buSzPct val="100000"/>
              <a:buFont typeface="+mj-lt"/>
              <a:buAutoNum type="alphaLcParenR"/>
            </a:pPr>
            <a:r>
              <a:rPr lang="en-US" altLang="zh-CN" dirty="0"/>
              <a:t>What is the equation of the least-squares regression line? Identify your variables.</a:t>
            </a:r>
          </a:p>
          <a:p>
            <a:pPr marL="525780" lvl="0" indent="-342900">
              <a:spcBef>
                <a:spcPts val="1600"/>
              </a:spcBef>
              <a:buSzPct val="100000"/>
              <a:buFont typeface="+mj-lt"/>
              <a:buAutoNum type="alphaLcParenR"/>
            </a:pPr>
            <a:r>
              <a:rPr lang="en-US" altLang="zh-CN" dirty="0"/>
              <a:t>Identify and interpret in context the estimate for the intercept of the least-squares regression line.</a:t>
            </a:r>
          </a:p>
          <a:p>
            <a:pPr marL="525780" lvl="0" indent="-342900">
              <a:spcBef>
                <a:spcPts val="1600"/>
              </a:spcBef>
              <a:buSzPct val="100000"/>
              <a:buFont typeface="+mj-lt"/>
              <a:buAutoNum type="alphaLcParenR"/>
            </a:pPr>
            <a:r>
              <a:rPr lang="en-US" altLang="zh-CN" dirty="0"/>
              <a:t>Interpret in context the slope of the least-squares regression line.</a:t>
            </a:r>
          </a:p>
          <a:p>
            <a:pPr marL="525780" lvl="0" indent="-342900">
              <a:spcBef>
                <a:spcPts val="1600"/>
              </a:spcBef>
              <a:buSzPct val="100000"/>
              <a:buFont typeface="+mj-lt"/>
              <a:buAutoNum type="alphaLcParenR"/>
            </a:pPr>
            <a:r>
              <a:rPr lang="en-US" altLang="zh-CN" dirty="0"/>
              <a:t>Identify and interpret in context the coefficient of determination, r^2</a:t>
            </a:r>
          </a:p>
          <a:p>
            <a:pPr marL="525780" lvl="0" indent="-342900">
              <a:spcBef>
                <a:spcPts val="1600"/>
              </a:spcBef>
              <a:buSzPct val="100000"/>
              <a:buFont typeface="+mj-lt"/>
              <a:buAutoNum type="alphaLcParenR"/>
            </a:pPr>
            <a:r>
              <a:rPr lang="en-US" altLang="zh-CN" dirty="0"/>
              <a:t>Calculate and interpret in context the correlation coefficient, r.</a:t>
            </a:r>
          </a:p>
          <a:p>
            <a:pPr marL="525780" lvl="0" indent="-342900">
              <a:spcBef>
                <a:spcPts val="1600"/>
              </a:spcBef>
              <a:buSzPct val="100000"/>
              <a:buFont typeface="+mj-lt"/>
              <a:buAutoNum type="alphaLcParenR"/>
            </a:pPr>
            <a:r>
              <a:rPr lang="en-US" altLang="zh-CN" dirty="0"/>
              <a:t>One of the data points was determined to be an outlier. Circle the point on the scatterplot and explain why the point is considered an outlier.</a:t>
            </a:r>
          </a:p>
          <a:p>
            <a:pPr marL="525780" lvl="0" indent="-342900">
              <a:spcBef>
                <a:spcPts val="1600"/>
              </a:spcBef>
              <a:buSzPct val="100000"/>
              <a:buFont typeface="+mj-lt"/>
              <a:buAutoNum type="alphaLcParenR"/>
            </a:pPr>
            <a:r>
              <a:rPr lang="en-US" altLang="zh-CN" dirty="0"/>
              <a:t>Interpret in context the meaning of the point (outlier) you circled in part f.</a:t>
            </a:r>
          </a:p>
          <a:p>
            <a:pPr marL="525780" lvl="0" indent="-342900">
              <a:spcBef>
                <a:spcPts val="1600"/>
              </a:spcBef>
              <a:buSzPct val="100000"/>
              <a:buFont typeface="+mj-lt"/>
              <a:buAutoNum type="alphaLcParenR"/>
            </a:pPr>
            <a:r>
              <a:rPr lang="en-US" altLang="zh-CN" dirty="0"/>
              <a:t>Calculate/estimate the residual for the point (outlier) t you circled in part f.</a:t>
            </a: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2767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2007 - AP Statistics Free Response #5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4869" y="1546457"/>
            <a:ext cx="8929043" cy="44926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A5E069-5AAC-7149-A5F7-160FA4DE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1" y="1906446"/>
            <a:ext cx="8295858" cy="37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1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2002 - AP Statistics Free Response #4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8319" y="1099233"/>
            <a:ext cx="8929043" cy="53975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886259-FC21-ED47-AD84-52930A02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97" y="1184001"/>
            <a:ext cx="5357613" cy="52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75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m8L.R8RlOVq2qHZmp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8q40Fynz4pzQDKKama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2J.75USiTxMSUmGm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gYUK61ZUR3gVR7V2G3u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nRorNzR66BpEjpWQK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NphEhICvUlXYxUiFX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-K12">
  <a:themeElements>
    <a:clrScheme name="CB-K12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CB-K12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" id="{20BB08C5-25F0-46B1-9C83-860C83962183}" vid="{F6A58278-BC4E-404D-8FB5-CAEDB119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3FF447BA0B14F9CF529B5C5DF2DEA" ma:contentTypeVersion="13" ma:contentTypeDescription="Create a new document." ma:contentTypeScope="" ma:versionID="f53fde1e93389a6c4d588f42c665f492">
  <xsd:schema xmlns:xsd="http://www.w3.org/2001/XMLSchema" xmlns:xs="http://www.w3.org/2001/XMLSchema" xmlns:p="http://schemas.microsoft.com/office/2006/metadata/properties" xmlns:ns3="29290a24-c851-445c-ad00-0fdf6255719c" xmlns:ns4="e2766298-136c-439d-b755-a2db652f6339" targetNamespace="http://schemas.microsoft.com/office/2006/metadata/properties" ma:root="true" ma:fieldsID="b936630a4f4899d6b97a7e00781ba76e" ns3:_="" ns4:_="">
    <xsd:import namespace="29290a24-c851-445c-ad00-0fdf6255719c"/>
    <xsd:import namespace="e2766298-136c-439d-b755-a2db652f63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90a24-c851-445c-ad00-0fdf62557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6298-136c-439d-b755-a2db652f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D94E9D-2ED9-4975-99B9-A78ABDE052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8710E0-2425-4A75-9D93-FD2D0C3DA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90a24-c851-445c-ad00-0fdf6255719c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78068-D330-49E0-B08D-DCA7AD5877A8}">
  <ds:schemaRefs>
    <ds:schemaRef ds:uri="http://purl.org/dc/terms/"/>
    <ds:schemaRef ds:uri="http://schemas.microsoft.com/office/2006/metadata/properties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29290a24-c851-445c-ad00-0fdf6255719c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CB-K12</Template>
  <TotalTime>4985</TotalTime>
  <Words>481</Words>
  <Application>Microsoft Macintosh PowerPoint</Application>
  <PresentationFormat>Custom</PresentationFormat>
  <Paragraphs>161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Marlett</vt:lpstr>
      <vt:lpstr>Roboto</vt:lpstr>
      <vt:lpstr>Roboto Slab</vt:lpstr>
      <vt:lpstr>Verdana</vt:lpstr>
      <vt:lpstr>CB-K12</vt:lpstr>
      <vt:lpstr>think-cell Slide</vt:lpstr>
      <vt:lpstr>PowerPoint Presentation</vt:lpstr>
      <vt:lpstr>INTRODUCTIONS</vt:lpstr>
      <vt:lpstr>HOMEWORK REVIEW - 2002 Multiple Choice #24 Homework Problem Wednesday 04/29</vt:lpstr>
      <vt:lpstr>UPDATES FOR STUDENTS/TEACHERS</vt:lpstr>
      <vt:lpstr>PowerPoint Presentation</vt:lpstr>
      <vt:lpstr>2018 AP Statistics – Free Response #1 (Modified)</vt:lpstr>
      <vt:lpstr>2018 - AP Statistics Free Response #1 Modified (continued)</vt:lpstr>
      <vt:lpstr>2007 - AP Statistics Free Response #5</vt:lpstr>
      <vt:lpstr>2002 - AP Statistics Free Response #4</vt:lpstr>
      <vt:lpstr>PowerPoint Presentation</vt:lpstr>
      <vt:lpstr>DEBRIEF AND SUMMARY</vt:lpstr>
      <vt:lpstr>2002 Multiple Choice #37 Homework Problem  Friday 05/01</vt:lpstr>
      <vt:lpstr>Log in at: myap.collegeboard.org</vt:lpstr>
      <vt:lpstr>Scroll to see your classes and access AP Classroom</vt:lpstr>
      <vt:lpstr>Click to access AP Live classes or Optional Practice</vt:lpstr>
      <vt:lpstr>Click Begin or Continue to start a question </vt:lpstr>
      <vt:lpstr>Type or upload your response. Then, click Submit.</vt:lpstr>
      <vt:lpstr>Click Yes to continue to submit your response</vt:lpstr>
      <vt:lpstr>Click Yes, Review to see Scoring Guidelines</vt:lpstr>
      <vt:lpstr>Scroll down to see Scoring Guidelines for each part</vt:lpstr>
      <vt:lpstr>Revise, then click Submit &amp; No, Submit Now to finish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CB-K12</dc:title>
  <dc:creator>College Board</dc:creator>
  <cp:lastModifiedBy>Brendan Murphy</cp:lastModifiedBy>
  <cp:revision>128</cp:revision>
  <dcterms:created xsi:type="dcterms:W3CDTF">2019-04-30T21:25:41Z</dcterms:created>
  <dcterms:modified xsi:type="dcterms:W3CDTF">2020-04-30T15:04:39Z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0x010100F3D3FF447BA0B14F9CF529B5C5DF2DEA</vt:lpwstr>
  </property>
</Properties>
</file>