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9" r:id="rId1"/>
  </p:sldMasterIdLst>
  <p:sldIdLst>
    <p:sldId id="256" r:id="rId2"/>
    <p:sldId id="261" r:id="rId3"/>
    <p:sldId id="279" r:id="rId4"/>
    <p:sldId id="265" r:id="rId5"/>
    <p:sldId id="277" r:id="rId6"/>
    <p:sldId id="262" r:id="rId7"/>
    <p:sldId id="264" r:id="rId8"/>
    <p:sldId id="266" r:id="rId9"/>
    <p:sldId id="267" r:id="rId10"/>
    <p:sldId id="268" r:id="rId11"/>
    <p:sldId id="278" r:id="rId12"/>
    <p:sldId id="275" r:id="rId13"/>
    <p:sldId id="280" r:id="rId14"/>
    <p:sldId id="27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04" y="-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2/16/18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llegereadiness.collegeboard.org/about/alignment/math/problem-solving-data-analysis" TargetMode="External"/><Relationship Id="rId4" Type="http://schemas.openxmlformats.org/officeDocument/2006/relationships/hyperlink" Target="https://collegereadiness.collegeboard.org/about/alignment/math/passport-to-advanced-math" TargetMode="External"/><Relationship Id="rId5" Type="http://schemas.openxmlformats.org/officeDocument/2006/relationships/hyperlink" Target="https://collegereadiness.collegeboard.org/about/alignment/math/additional-topics-in-math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collegereadiness.collegeboard.org/about/alignment/math/heart-of-algebr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2"/>
            <a:ext cx="10363200" cy="3043358"/>
          </a:xfrm>
        </p:spPr>
        <p:txBody>
          <a:bodyPr/>
          <a:lstStyle/>
          <a:p>
            <a:r>
              <a:rPr lang="en-US" sz="8000" dirty="0" smtClean="0"/>
              <a:t>Stats and the Redesigned SAT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420" y="3451435"/>
            <a:ext cx="9853503" cy="18079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Lindsey </a:t>
            </a:r>
            <a:r>
              <a:rPr lang="en-US" sz="2400" dirty="0" err="1" smtClean="0"/>
              <a:t>Gallas</a:t>
            </a:r>
            <a:r>
              <a:rPr lang="en-US" sz="2400" dirty="0" smtClean="0"/>
              <a:t> and Luke Wilcox</a:t>
            </a:r>
          </a:p>
          <a:p>
            <a:r>
              <a:rPr lang="en-US" sz="2400" dirty="0" smtClean="0"/>
              <a:t>East Kentwood High School</a:t>
            </a:r>
          </a:p>
          <a:p>
            <a:r>
              <a:rPr lang="en-US" sz="2400" dirty="0" err="1" smtClean="0"/>
              <a:t>www.TheStatsMedic.com</a:t>
            </a:r>
            <a:r>
              <a:rPr lang="en-US" sz="2400" dirty="0" smtClean="0"/>
              <a:t>/chicago2018</a:t>
            </a:r>
            <a:endParaRPr lang="en-US" sz="24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6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529878" cy="1371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Sampling and Inference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Identify samples and populations.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Make decisions about the population using sample data.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Understand sampling variability.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Interpret the margin of error.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/>
              <a:t>R</a:t>
            </a:r>
            <a:r>
              <a:rPr lang="en-US" sz="3600" dirty="0" smtClean="0"/>
              <a:t>andom sample vs. random assignment.</a:t>
            </a:r>
          </a:p>
        </p:txBody>
      </p:sp>
    </p:spTree>
    <p:extLst>
      <p:ext uri="{BB962C8B-B14F-4D97-AF65-F5344CB8AC3E}">
        <p14:creationId xmlns:p14="http://schemas.microsoft.com/office/powerpoint/2010/main" val="3806589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Three Activities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(1) Can we predict a person’s heights from their shoes?</a:t>
            </a:r>
          </a:p>
          <a:p>
            <a:r>
              <a:rPr lang="en-US" sz="3600" dirty="0" smtClean="0"/>
              <a:t>(2) Odds or Evens?</a:t>
            </a:r>
          </a:p>
          <a:p>
            <a:r>
              <a:rPr lang="en-US" sz="3600" dirty="0" smtClean="0"/>
              <a:t>(3) Does </a:t>
            </a:r>
            <a:r>
              <a:rPr lang="en-US" sz="3600" dirty="0" err="1" smtClean="0"/>
              <a:t>Beyonce</a:t>
            </a:r>
            <a:r>
              <a:rPr lang="en-US" sz="3600" dirty="0" smtClean="0"/>
              <a:t> write her own lyrics?</a:t>
            </a:r>
          </a:p>
        </p:txBody>
      </p:sp>
    </p:spTree>
    <p:extLst>
      <p:ext uri="{BB962C8B-B14F-4D97-AF65-F5344CB8AC3E}">
        <p14:creationId xmlns:p14="http://schemas.microsoft.com/office/powerpoint/2010/main" val="2766453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Summary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143" y="1752602"/>
            <a:ext cx="11070459" cy="4694678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How were these lessons different from a traditional math lesson?</a:t>
            </a:r>
          </a:p>
          <a:p>
            <a:endParaRPr lang="en-US" sz="3600" dirty="0"/>
          </a:p>
          <a:p>
            <a:r>
              <a:rPr lang="en-US" sz="3600" dirty="0" smtClean="0"/>
              <a:t>Big Ideas:</a:t>
            </a:r>
          </a:p>
          <a:p>
            <a:pPr lvl="1"/>
            <a:r>
              <a:rPr lang="en-US" sz="3600" dirty="0" smtClean="0"/>
              <a:t>Accessibility</a:t>
            </a:r>
          </a:p>
          <a:p>
            <a:pPr lvl="1"/>
            <a:r>
              <a:rPr lang="en-US" sz="3600" dirty="0" smtClean="0"/>
              <a:t>Context and relevance</a:t>
            </a:r>
          </a:p>
          <a:p>
            <a:pPr lvl="1"/>
            <a:r>
              <a:rPr lang="en-US" sz="3600" dirty="0" smtClean="0"/>
              <a:t>Experience first, formalize later</a:t>
            </a:r>
          </a:p>
          <a:p>
            <a:pPr lvl="1"/>
            <a:r>
              <a:rPr lang="en-US" sz="3600" dirty="0" smtClean="0"/>
              <a:t>Flexible thinking</a:t>
            </a:r>
          </a:p>
          <a:p>
            <a:pPr lvl="1"/>
            <a:r>
              <a:rPr lang="en-US" sz="3600" dirty="0" smtClean="0"/>
              <a:t>Train the math teachers</a:t>
            </a:r>
          </a:p>
        </p:txBody>
      </p:sp>
    </p:spTree>
    <p:extLst>
      <p:ext uri="{BB962C8B-B14F-4D97-AF65-F5344CB8AC3E}">
        <p14:creationId xmlns:p14="http://schemas.microsoft.com/office/powerpoint/2010/main" val="106389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56450"/>
            <a:ext cx="9370379" cy="1371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Experience First, Formalize Later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42527"/>
            <a:ext cx="10160000" cy="4373563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Engaging context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Address </a:t>
            </a:r>
            <a:r>
              <a:rPr lang="en-US" sz="3600" dirty="0"/>
              <a:t>learning </a:t>
            </a:r>
            <a:r>
              <a:rPr lang="en-US" sz="3600" dirty="0" smtClean="0"/>
              <a:t>targets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Low floor, high ceiling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Math dial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Scaffolding and linking questions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Concrete to conceptual</a:t>
            </a:r>
            <a:endParaRPr lang="en-US" sz="3600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8541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Resources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1"/>
            <a:ext cx="10160000" cy="491557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/>
              <a:t>To get digital copies of all handouts, go to </a:t>
            </a:r>
            <a:endParaRPr lang="en-US" sz="3600" dirty="0" smtClean="0"/>
          </a:p>
          <a:p>
            <a:r>
              <a:rPr lang="en-US" sz="3600" dirty="0" err="1" smtClean="0"/>
              <a:t>TheStatsMedic.com</a:t>
            </a:r>
            <a:r>
              <a:rPr lang="en-US" sz="3600" dirty="0" smtClean="0"/>
              <a:t>/chicago2018. </a:t>
            </a:r>
            <a:endParaRPr lang="en-US" sz="3600" dirty="0"/>
          </a:p>
          <a:p>
            <a:r>
              <a:rPr lang="en-US" sz="3600" dirty="0"/>
              <a:t>Contact:</a:t>
            </a:r>
          </a:p>
          <a:p>
            <a:pPr lvl="1"/>
            <a:r>
              <a:rPr lang="en-US" sz="3600" dirty="0"/>
              <a:t>Email: L</a:t>
            </a:r>
            <a:r>
              <a:rPr lang="en-US" sz="3600" dirty="0" smtClean="0"/>
              <a:t>indsey@TheStatsMedic.com </a:t>
            </a:r>
            <a:r>
              <a:rPr lang="en-US" sz="3600" dirty="0"/>
              <a:t>and L</a:t>
            </a:r>
            <a:r>
              <a:rPr lang="en-US" sz="3600" dirty="0" smtClean="0"/>
              <a:t>uke@TheStatsMedic.com</a:t>
            </a:r>
            <a:endParaRPr lang="en-US" sz="3600" dirty="0"/>
          </a:p>
          <a:p>
            <a:pPr lvl="1"/>
            <a:r>
              <a:rPr lang="en-US" sz="3600" dirty="0"/>
              <a:t>Website: </a:t>
            </a:r>
            <a:r>
              <a:rPr lang="en-US" sz="3600" dirty="0" smtClean="0"/>
              <a:t>TheStatsMedic.com</a:t>
            </a:r>
          </a:p>
          <a:p>
            <a:pPr lvl="1"/>
            <a:r>
              <a:rPr lang="en-US" sz="3600" dirty="0" smtClean="0"/>
              <a:t>Twitter: @</a:t>
            </a:r>
            <a:r>
              <a:rPr lang="en-US" sz="3600" dirty="0" err="1" smtClean="0"/>
              <a:t>TheStatsMedic</a:t>
            </a:r>
            <a:endParaRPr lang="en-US" sz="3600" dirty="0" smtClean="0"/>
          </a:p>
          <a:p>
            <a:pPr lvl="1"/>
            <a:r>
              <a:rPr lang="en-US" sz="3600" dirty="0" smtClean="0"/>
              <a:t>Facebook: </a:t>
            </a:r>
            <a:r>
              <a:rPr lang="en-US" sz="3600" dirty="0" err="1" smtClean="0"/>
              <a:t>TheStatsMedic</a:t>
            </a:r>
            <a:endParaRPr lang="en-US" sz="3600" dirty="0"/>
          </a:p>
        </p:txBody>
      </p:sp>
      <p:pic>
        <p:nvPicPr>
          <p:cNvPr id="4" name="Picture 3" descr="StatsMedicLogoOption-01-horizontal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08" t="23876" r="9652" b="25911"/>
          <a:stretch/>
        </p:blipFill>
        <p:spPr>
          <a:xfrm>
            <a:off x="7660978" y="6001482"/>
            <a:ext cx="4337771" cy="8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44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Introductions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do you teach?</a:t>
            </a:r>
          </a:p>
          <a:p>
            <a:r>
              <a:rPr lang="en-US" sz="3600" dirty="0" smtClean="0"/>
              <a:t>What do you want to get out of today?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6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The Redesigned SAT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600" dirty="0" smtClean="0"/>
              <a:t>What’s new?</a:t>
            </a:r>
          </a:p>
          <a:p>
            <a:pPr lvl="1"/>
            <a:r>
              <a:rPr lang="en-US" sz="3600" dirty="0" smtClean="0"/>
              <a:t>It is focused on the </a:t>
            </a:r>
            <a:r>
              <a:rPr lang="en-US" sz="3600" b="1" dirty="0" smtClean="0"/>
              <a:t>skills that are most needed</a:t>
            </a:r>
            <a:r>
              <a:rPr lang="en-US" sz="3600" dirty="0" smtClean="0"/>
              <a:t> during the first year of college.</a:t>
            </a:r>
          </a:p>
          <a:p>
            <a:pPr lvl="2"/>
            <a:r>
              <a:rPr lang="en-US" sz="3600" dirty="0" smtClean="0">
                <a:hlinkClick r:id="rId2"/>
              </a:rPr>
              <a:t>The Heart of Algebra</a:t>
            </a:r>
            <a:endParaRPr lang="en-US" sz="3600" dirty="0" smtClean="0"/>
          </a:p>
          <a:p>
            <a:pPr lvl="2"/>
            <a:r>
              <a:rPr lang="en-US" sz="3600" dirty="0" smtClean="0">
                <a:hlinkClick r:id="rId3"/>
              </a:rPr>
              <a:t>Problem Solving and Data Analysis</a:t>
            </a:r>
            <a:endParaRPr lang="en-US" sz="3600" dirty="0" smtClean="0"/>
          </a:p>
          <a:p>
            <a:pPr lvl="2"/>
            <a:r>
              <a:rPr lang="en-US" sz="3600" dirty="0" smtClean="0">
                <a:hlinkClick r:id="rId4"/>
              </a:rPr>
              <a:t>Passport to Advanced Mathematics</a:t>
            </a:r>
            <a:endParaRPr lang="en-US" sz="3600" dirty="0" smtClean="0"/>
          </a:p>
          <a:p>
            <a:pPr lvl="2"/>
            <a:r>
              <a:rPr lang="en-US" sz="3600" dirty="0" smtClean="0">
                <a:hlinkClick r:id="rId5"/>
              </a:rPr>
              <a:t>Additional Topics in Math</a:t>
            </a:r>
            <a:endParaRPr lang="en-US" sz="3600" dirty="0" smtClean="0"/>
          </a:p>
          <a:p>
            <a:pPr lvl="1"/>
            <a:r>
              <a:rPr lang="en-US" sz="3600" dirty="0" smtClean="0"/>
              <a:t>Problems grounded in real-world contexts.</a:t>
            </a:r>
          </a:p>
          <a:p>
            <a:pPr lvl="1"/>
            <a:r>
              <a:rPr lang="en-US" sz="3600" dirty="0" smtClean="0"/>
              <a:t>Calculator/No Calculator sections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3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52717"/>
            <a:ext cx="11013004" cy="153158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Math Content Areas on SAT</a:t>
            </a:r>
            <a:endParaRPr lang="en-US" sz="4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923625"/>
              </p:ext>
            </p:extLst>
          </p:nvPr>
        </p:nvGraphicFramePr>
        <p:xfrm>
          <a:off x="1247336" y="1952863"/>
          <a:ext cx="8747184" cy="3704173"/>
        </p:xfrm>
        <a:graphic>
          <a:graphicData uri="http://schemas.openxmlformats.org/drawingml/2006/table">
            <a:tbl>
              <a:tblPr/>
              <a:tblGrid>
                <a:gridCol w="502386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49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3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33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Heart of Algebra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Questions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13894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 Solving and Data Analysis</a:t>
                      </a:r>
                      <a:endParaRPr lang="en-US" sz="28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Questions</a:t>
                      </a:r>
                      <a:endParaRPr lang="en-US" sz="2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b="1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  <a:endParaRPr lang="en-US" sz="28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33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Passport to Advanced Mathematics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Questions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33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Additional Topics in Mathematics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28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Questions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5732564" y="6047198"/>
            <a:ext cx="8748120" cy="330208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5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861164" cy="13716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SAT Content Specifications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Which content dimension do you feel most comfortable with? Least comfortable?</a:t>
            </a:r>
          </a:p>
          <a:p>
            <a:pPr lvl="1"/>
            <a:r>
              <a:rPr lang="en-US" sz="3600" dirty="0" smtClean="0"/>
              <a:t>One-variable data</a:t>
            </a:r>
          </a:p>
          <a:p>
            <a:pPr lvl="1"/>
            <a:r>
              <a:rPr lang="en-US" sz="3600" dirty="0" smtClean="0"/>
              <a:t>Two-variable data</a:t>
            </a:r>
          </a:p>
          <a:p>
            <a:pPr lvl="1"/>
            <a:r>
              <a:rPr lang="en-US" sz="3600" dirty="0" smtClean="0"/>
              <a:t>Probability</a:t>
            </a:r>
          </a:p>
          <a:p>
            <a:pPr lvl="1"/>
            <a:r>
              <a:rPr lang="en-US" sz="3600" dirty="0" smtClean="0"/>
              <a:t>Inference</a:t>
            </a:r>
          </a:p>
          <a:p>
            <a:pPr lvl="1"/>
            <a:r>
              <a:rPr lang="en-US" sz="3600" dirty="0" smtClean="0"/>
              <a:t>Evaluating Statistics Claims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6453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Course Changes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Geometry Cuts</a:t>
            </a:r>
          </a:p>
          <a:p>
            <a:pPr lvl="1"/>
            <a:r>
              <a:rPr lang="en-US" sz="3600" dirty="0" smtClean="0"/>
              <a:t>Perpendicular bisectors and angle bisectors in triangles (centroid, circumcenter, orthocenter, etc.) </a:t>
            </a:r>
          </a:p>
          <a:p>
            <a:pPr lvl="1"/>
            <a:r>
              <a:rPr lang="en-US" sz="3600" dirty="0" smtClean="0"/>
              <a:t>Properties of quadrilaterals and the Quadrilateral Hierarchy</a:t>
            </a:r>
          </a:p>
          <a:p>
            <a:r>
              <a:rPr lang="en-US" sz="3600" dirty="0" smtClean="0"/>
              <a:t>Data Analysis Additions</a:t>
            </a:r>
          </a:p>
          <a:p>
            <a:pPr lvl="1"/>
            <a:r>
              <a:rPr lang="en-US" sz="3600" dirty="0" smtClean="0"/>
              <a:t>One Variable Data</a:t>
            </a:r>
            <a:endParaRPr lang="en-US" sz="3600" dirty="0"/>
          </a:p>
          <a:p>
            <a:pPr lvl="1"/>
            <a:r>
              <a:rPr lang="en-US" sz="3600" dirty="0" smtClean="0"/>
              <a:t>Two Variable Data</a:t>
            </a:r>
          </a:p>
          <a:p>
            <a:pPr lvl="1"/>
            <a:r>
              <a:rPr lang="en-US" sz="3600" dirty="0" smtClean="0"/>
              <a:t>Probability</a:t>
            </a:r>
          </a:p>
          <a:p>
            <a:pPr lvl="1"/>
            <a:r>
              <a:rPr lang="en-US" sz="3600" dirty="0" smtClean="0"/>
              <a:t>Sampling and Inference</a:t>
            </a:r>
          </a:p>
        </p:txBody>
      </p:sp>
    </p:spTree>
    <p:extLst>
      <p:ext uri="{BB962C8B-B14F-4D97-AF65-F5344CB8AC3E}">
        <p14:creationId xmlns:p14="http://schemas.microsoft.com/office/powerpoint/2010/main" val="1836269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10847360" cy="1371600"/>
          </a:xfrm>
        </p:spPr>
        <p:txBody>
          <a:bodyPr>
            <a:noAutofit/>
          </a:bodyPr>
          <a:lstStyle/>
          <a:p>
            <a:r>
              <a:rPr lang="en-US" sz="4800" dirty="0" smtClean="0"/>
              <a:t>One Variable Statistics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Describe, analyze and interpret graphs.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Calculate and interpret measures of center (mean, median)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Calculate and interpret measures of center (range and standard deviation)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3212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0253807" cy="1371600"/>
          </a:xfrm>
        </p:spPr>
        <p:txBody>
          <a:bodyPr>
            <a:noAutofit/>
          </a:bodyPr>
          <a:lstStyle/>
          <a:p>
            <a:r>
              <a:rPr lang="en-US" sz="4400" dirty="0" smtClean="0"/>
              <a:t>Two Variable Statistics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Describe and analyze scatterplots.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Calculate linear regression models.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Interpret slope and y-intercept.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Analyze data to determine which regression model is best.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6299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Probability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dirty="0" smtClean="0"/>
              <a:t>Calculate and understand basic probability rules.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Use general addition rule for probability for “OR” problems.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/>
              <a:t>Calculate conditional probabilities using two-way tables.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676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4187</TotalTime>
  <Words>441</Words>
  <Application>Microsoft Macintosh PowerPoint</Application>
  <PresentationFormat>Custom</PresentationFormat>
  <Paragraphs>94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Essential</vt:lpstr>
      <vt:lpstr>Stats and the Redesigned SAT</vt:lpstr>
      <vt:lpstr>Introductions</vt:lpstr>
      <vt:lpstr>The Redesigned SAT</vt:lpstr>
      <vt:lpstr>Math Content Areas on SAT</vt:lpstr>
      <vt:lpstr>SAT Content Specifications</vt:lpstr>
      <vt:lpstr>Course Changes</vt:lpstr>
      <vt:lpstr>One Variable Statistics</vt:lpstr>
      <vt:lpstr>Two Variable Statistics</vt:lpstr>
      <vt:lpstr>Probability</vt:lpstr>
      <vt:lpstr>Sampling and Inference</vt:lpstr>
      <vt:lpstr>Three Activities</vt:lpstr>
      <vt:lpstr>Summary</vt:lpstr>
      <vt:lpstr>Experience First, Formalize Later</vt:lpstr>
      <vt:lpstr>Resources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and the Redesigned SAT</dc:title>
  <dc:creator>Lindsey</dc:creator>
  <cp:lastModifiedBy>Luke</cp:lastModifiedBy>
  <cp:revision>43</cp:revision>
  <dcterms:created xsi:type="dcterms:W3CDTF">2016-07-16T16:16:26Z</dcterms:created>
  <dcterms:modified xsi:type="dcterms:W3CDTF">2018-02-16T19:23:44Z</dcterms:modified>
</cp:coreProperties>
</file>