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303" r:id="rId5"/>
    <p:sldId id="262" r:id="rId6"/>
    <p:sldId id="306" r:id="rId7"/>
    <p:sldId id="314" r:id="rId8"/>
    <p:sldId id="257" r:id="rId9"/>
    <p:sldId id="269" r:id="rId10"/>
    <p:sldId id="287" r:id="rId11"/>
    <p:sldId id="310" r:id="rId12"/>
    <p:sldId id="311" r:id="rId13"/>
    <p:sldId id="312" r:id="rId14"/>
    <p:sldId id="313" r:id="rId15"/>
    <p:sldId id="261" r:id="rId16"/>
    <p:sldId id="296" r:id="rId17"/>
    <p:sldId id="304" r:id="rId18"/>
    <p:sldId id="307" r:id="rId19"/>
    <p:sldId id="309" r:id="rId20"/>
    <p:sldId id="291" r:id="rId21"/>
    <p:sldId id="274" r:id="rId22"/>
    <p:sldId id="300" r:id="rId23"/>
    <p:sldId id="286" r:id="rId24"/>
    <p:sldId id="292" r:id="rId25"/>
  </p:sldIdLst>
  <p:sldSz cx="9631363" cy="7223125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356" userDrawn="1">
          <p15:clr>
            <a:srgbClr val="A4A3A4"/>
          </p15:clr>
        </p15:guide>
        <p15:guide id="3" orient="horz" pos="22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pelman, Dana Lea" initials="KDL" lastIdx="6" clrIdx="0">
    <p:extLst>
      <p:ext uri="{19B8F6BF-5375-455C-9EA6-DF929625EA0E}">
        <p15:presenceInfo xmlns:p15="http://schemas.microsoft.com/office/powerpoint/2012/main" userId="S::dkopelman@collegeboard.org::20979823-5b91-44f0-b53d-0aedd2b25d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F24516"/>
    <a:srgbClr val="C7C7C7"/>
    <a:srgbClr val="EAEAEA"/>
    <a:srgbClr val="F09E00"/>
    <a:srgbClr val="26A64E"/>
    <a:srgbClr val="F16B4E"/>
    <a:srgbClr val="2BBFF4"/>
    <a:srgbClr val="4BA7F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41" autoAdjust="0"/>
    <p:restoredTop sz="97474" autoAdjust="0"/>
  </p:normalViewPr>
  <p:slideViewPr>
    <p:cSldViewPr snapToGrid="0" showGuides="1">
      <p:cViewPr varScale="1">
        <p:scale>
          <a:sx n="106" d="100"/>
          <a:sy n="106" d="100"/>
        </p:scale>
        <p:origin x="896" y="184"/>
      </p:cViewPr>
      <p:guideLst>
        <p:guide pos="5356"/>
        <p:guide orient="horz" pos="2275"/>
      </p:guideLst>
    </p:cSldViewPr>
  </p:slideViewPr>
  <p:outlineViewPr>
    <p:cViewPr>
      <p:scale>
        <a:sx n="33" d="100"/>
        <a:sy n="33" d="100"/>
      </p:scale>
      <p:origin x="0" y="-3145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680C-5B48-460E-B481-2C9E1A1DFEF0}" type="datetimeFigureOut">
              <a:rPr lang="en-US" smtClean="0"/>
              <a:t>4/2/20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AF150-6D2A-4DA1-BED8-20A773521B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1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8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2400" y="358775"/>
            <a:ext cx="9098240" cy="6127886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00" y="1618488"/>
            <a:ext cx="3814207" cy="621106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345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01" y="5333781"/>
            <a:ext cx="3814207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500" b="1">
                <a:solidFill>
                  <a:schemeClr val="accent2"/>
                </a:solidFill>
                <a:latin typeface="+mj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793068" y="366033"/>
            <a:ext cx="4587572" cy="6120629"/>
          </a:xfrm>
          <a:custGeom>
            <a:avLst/>
            <a:gdLst>
              <a:gd name="connsiteX0" fmla="*/ 2394783 w 6080760"/>
              <a:gd name="connsiteY0" fmla="*/ 0 h 6084855"/>
              <a:gd name="connsiteX1" fmla="*/ 3872619 w 6080760"/>
              <a:gd name="connsiteY1" fmla="*/ 0 h 6084855"/>
              <a:gd name="connsiteX2" fmla="*/ 4065568 w 6080760"/>
              <a:gd name="connsiteY2" fmla="*/ 49612 h 6084855"/>
              <a:gd name="connsiteX3" fmla="*/ 6013655 w 6080760"/>
              <a:gd name="connsiteY3" fmla="*/ 1805104 h 6084855"/>
              <a:gd name="connsiteX4" fmla="*/ 6080760 w 6080760"/>
              <a:gd name="connsiteY4" fmla="*/ 1980033 h 6084855"/>
              <a:gd name="connsiteX5" fmla="*/ 6080760 w 6080760"/>
              <a:gd name="connsiteY5" fmla="*/ 4099313 h 6084855"/>
              <a:gd name="connsiteX6" fmla="*/ 6021140 w 6080760"/>
              <a:gd name="connsiteY6" fmla="*/ 4262206 h 6084855"/>
              <a:gd name="connsiteX7" fmla="*/ 4065568 w 6080760"/>
              <a:gd name="connsiteY7" fmla="*/ 6035244 h 6084855"/>
              <a:gd name="connsiteX8" fmla="*/ 3882178 w 6080760"/>
              <a:gd name="connsiteY8" fmla="*/ 6084855 h 6084855"/>
              <a:gd name="connsiteX9" fmla="*/ 2394778 w 6080760"/>
              <a:gd name="connsiteY9" fmla="*/ 6084855 h 6084855"/>
              <a:gd name="connsiteX10" fmla="*/ 2201834 w 6080760"/>
              <a:gd name="connsiteY10" fmla="*/ 6035244 h 6084855"/>
              <a:gd name="connsiteX11" fmla="*/ 0 w 6080760"/>
              <a:gd name="connsiteY11" fmla="*/ 3042428 h 6084855"/>
              <a:gd name="connsiteX12" fmla="*/ 2201834 w 6080760"/>
              <a:gd name="connsiteY12" fmla="*/ 49612 h 608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0" h="6084855">
                <a:moveTo>
                  <a:pt x="2394783" y="0"/>
                </a:moveTo>
                <a:lnTo>
                  <a:pt x="3872619" y="0"/>
                </a:lnTo>
                <a:lnTo>
                  <a:pt x="4065568" y="49612"/>
                </a:lnTo>
                <a:cubicBezTo>
                  <a:pt x="4942564" y="322387"/>
                  <a:pt x="5654401" y="970025"/>
                  <a:pt x="6013655" y="1805104"/>
                </a:cubicBezTo>
                <a:lnTo>
                  <a:pt x="6080760" y="1980033"/>
                </a:lnTo>
                <a:lnTo>
                  <a:pt x="6080760" y="4099313"/>
                </a:lnTo>
                <a:lnTo>
                  <a:pt x="6021140" y="4262206"/>
                </a:lnTo>
                <a:cubicBezTo>
                  <a:pt x="5664348" y="5105755"/>
                  <a:pt x="4948697" y="5760562"/>
                  <a:pt x="4065568" y="6035244"/>
                </a:cubicBezTo>
                <a:lnTo>
                  <a:pt x="3882178" y="6084855"/>
                </a:lnTo>
                <a:lnTo>
                  <a:pt x="2394778" y="6084855"/>
                </a:lnTo>
                <a:lnTo>
                  <a:pt x="2201834" y="6035244"/>
                </a:lnTo>
                <a:cubicBezTo>
                  <a:pt x="926204" y="5638482"/>
                  <a:pt x="0" y="4448618"/>
                  <a:pt x="0" y="3042428"/>
                </a:cubicBezTo>
                <a:cubicBezTo>
                  <a:pt x="0" y="1636239"/>
                  <a:pt x="926204" y="446375"/>
                  <a:pt x="2201834" y="49612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82401" y="6640450"/>
            <a:ext cx="3106468" cy="288925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47" name="Picture Placeholder 4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93068" y="358775"/>
            <a:ext cx="4587572" cy="6135058"/>
          </a:xfrm>
          <a:custGeom>
            <a:avLst/>
            <a:gdLst>
              <a:gd name="connsiteX0" fmla="*/ 2428341 w 6080761"/>
              <a:gd name="connsiteY0" fmla="*/ 0 h 6099200"/>
              <a:gd name="connsiteX1" fmla="*/ 3846583 w 6080761"/>
              <a:gd name="connsiteY1" fmla="*/ 0 h 6099200"/>
              <a:gd name="connsiteX2" fmla="*/ 4063129 w 6080761"/>
              <a:gd name="connsiteY2" fmla="*/ 58581 h 6099200"/>
              <a:gd name="connsiteX3" fmla="*/ 6017528 w 6080761"/>
              <a:gd name="connsiteY3" fmla="*/ 1830555 h 6099200"/>
              <a:gd name="connsiteX4" fmla="*/ 6080761 w 6080761"/>
              <a:gd name="connsiteY4" fmla="*/ 2003320 h 6099200"/>
              <a:gd name="connsiteX5" fmla="*/ 6080761 w 6080761"/>
              <a:gd name="connsiteY5" fmla="*/ 4095880 h 6099200"/>
              <a:gd name="connsiteX6" fmla="*/ 6017528 w 6080761"/>
              <a:gd name="connsiteY6" fmla="*/ 4268646 h 6099200"/>
              <a:gd name="connsiteX7" fmla="*/ 4063129 w 6080761"/>
              <a:gd name="connsiteY7" fmla="*/ 6040620 h 6099200"/>
              <a:gd name="connsiteX8" fmla="*/ 3846583 w 6080761"/>
              <a:gd name="connsiteY8" fmla="*/ 6099200 h 6099200"/>
              <a:gd name="connsiteX9" fmla="*/ 2428341 w 6080761"/>
              <a:gd name="connsiteY9" fmla="*/ 6099200 h 6099200"/>
              <a:gd name="connsiteX10" fmla="*/ 2200513 w 6080761"/>
              <a:gd name="connsiteY10" fmla="*/ 6040620 h 6099200"/>
              <a:gd name="connsiteX11" fmla="*/ 0 w 6080761"/>
              <a:gd name="connsiteY11" fmla="*/ 3049600 h 6099200"/>
              <a:gd name="connsiteX12" fmla="*/ 2200513 w 6080761"/>
              <a:gd name="connsiteY12" fmla="*/ 58581 h 60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1" h="6099200">
                <a:moveTo>
                  <a:pt x="2428341" y="0"/>
                </a:moveTo>
                <a:lnTo>
                  <a:pt x="3846583" y="0"/>
                </a:lnTo>
                <a:lnTo>
                  <a:pt x="4063129" y="58581"/>
                </a:lnTo>
                <a:cubicBezTo>
                  <a:pt x="4945729" y="333098"/>
                  <a:pt x="5660951" y="987512"/>
                  <a:pt x="6017528" y="1830555"/>
                </a:cubicBezTo>
                <a:lnTo>
                  <a:pt x="6080761" y="2003320"/>
                </a:lnTo>
                <a:lnTo>
                  <a:pt x="6080761" y="4095880"/>
                </a:lnTo>
                <a:lnTo>
                  <a:pt x="6017528" y="4268646"/>
                </a:lnTo>
                <a:cubicBezTo>
                  <a:pt x="5660951" y="5111689"/>
                  <a:pt x="4945728" y="5766103"/>
                  <a:pt x="4063129" y="6040620"/>
                </a:cubicBezTo>
                <a:lnTo>
                  <a:pt x="3846583" y="6099200"/>
                </a:lnTo>
                <a:lnTo>
                  <a:pt x="2428341" y="6099200"/>
                </a:lnTo>
                <a:lnTo>
                  <a:pt x="2200513" y="6040620"/>
                </a:lnTo>
                <a:cubicBezTo>
                  <a:pt x="925648" y="5644095"/>
                  <a:pt x="0" y="4454946"/>
                  <a:pt x="0" y="3049600"/>
                </a:cubicBezTo>
                <a:cubicBezTo>
                  <a:pt x="0" y="1644255"/>
                  <a:pt x="925648" y="455105"/>
                  <a:pt x="2200513" y="58581"/>
                </a:cubicBezTo>
                <a:close/>
              </a:path>
            </a:pathLst>
          </a:custGeom>
          <a:ln>
            <a:noFill/>
          </a:ln>
        </p:spPr>
        <p:txBody>
          <a:bodyPr wrap="square" lIns="274320" tIns="365760" anchor="ctr">
            <a:noAutofit/>
          </a:bodyPr>
          <a:lstStyle>
            <a:lvl1pPr marL="0" indent="0" algn="ctr">
              <a:buNone/>
              <a:defRPr sz="135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Brand Approved Picture for Cover</a:t>
            </a:r>
            <a:br>
              <a:rPr lang="en-US" dirty="0"/>
            </a:br>
            <a:r>
              <a:rPr lang="en-US" dirty="0"/>
              <a:t>(Square Pictures only)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0116" y="939800"/>
            <a:ext cx="3358892" cy="452438"/>
          </a:xfrm>
        </p:spPr>
        <p:txBody>
          <a:bodyPr>
            <a:noAutofit/>
          </a:bodyPr>
          <a:lstStyle>
            <a:lvl1pPr marL="0" indent="0">
              <a:buNone/>
              <a:defRPr lang="en-US" sz="1200" b="0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Copy, paste and align top left of chosen program logo to this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094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A5C446E-963D-4FD5-8D0F-7023684091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493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A5C446E-963D-4FD5-8D0F-7023684091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EA7837-D0E4-4EF5-9C2D-30957ADC4C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57798" y="430311"/>
            <a:ext cx="8915768" cy="6425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Full Background Photo Photo To Highlight a Key Message</a:t>
            </a:r>
          </a:p>
        </p:txBody>
      </p:sp>
      <p:sp>
        <p:nvSpPr>
          <p:cNvPr id="5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91984" y="737176"/>
            <a:ext cx="4597544" cy="41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1"/>
              <a:t>This is a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7798" y="455926"/>
            <a:ext cx="8915768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2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lid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36116" y="184728"/>
            <a:ext cx="9359131" cy="6853668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txBody>
          <a:bodyPr lIns="1920240" tIns="182880" rIns="1920240" bIns="182880" anchor="ctr" anchorCtr="0">
            <a:noAutofit/>
          </a:bodyPr>
          <a:lstStyle>
            <a:lvl1pPr algn="ctr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  <a:br>
              <a:rPr lang="en-US" dirty="0"/>
            </a:br>
            <a:r>
              <a:rPr lang="en-US" dirty="0"/>
              <a:t>(Use Format Background to Change Picture)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E8A6A2C-8C88-3241-8B6A-AC170FE03852}"/>
              </a:ext>
            </a:extLst>
          </p:cNvPr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61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Solid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21561"/>
            <a:ext cx="9631363" cy="3780000"/>
          </a:xfrm>
          <a:prstGeom prst="rect">
            <a:avLst/>
          </a:prstGeom>
        </p:spPr>
        <p:txBody>
          <a:bodyPr lIns="1920240" tIns="45720" rIns="1920240" bIns="45720" anchor="ctr" anchorCtr="0">
            <a:noAutofit/>
          </a:bodyPr>
          <a:lstStyle>
            <a:lvl1pPr algn="ctr">
              <a:defRPr sz="345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76921" y="2028307"/>
            <a:ext cx="1165442" cy="1211604"/>
            <a:chOff x="1422137" y="1996264"/>
            <a:chExt cx="1197131" cy="933450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10800000">
            <a:off x="7288950" y="2157617"/>
            <a:ext cx="1165442" cy="1211604"/>
            <a:chOff x="1422137" y="1996264"/>
            <a:chExt cx="1197131" cy="933450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27" name="Freeform 26"/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80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1315" y="3110096"/>
            <a:ext cx="3599174" cy="621106"/>
          </a:xfrm>
          <a:prstGeom prst="rect">
            <a:avLst/>
          </a:prstGeom>
        </p:spPr>
        <p:txBody>
          <a:bodyPr lIns="0" tIns="45720" rIns="0" bIns="45720" anchor="ctr" anchorCtr="0">
            <a:noAutofit/>
          </a:bodyPr>
          <a:lstStyle>
            <a:lvl1pPr algn="ctr">
              <a:defRPr sz="45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936" y="6221651"/>
            <a:ext cx="1417492" cy="3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60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03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6C0-B214-48D0-AD3A-E06942AE80EE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1FFA-257E-4D4F-B519-344AF5A8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1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52" y="1182118"/>
            <a:ext cx="8186659" cy="2514718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21" y="3793813"/>
            <a:ext cx="7223522" cy="1743916"/>
          </a:xfrm>
        </p:spPr>
        <p:txBody>
          <a:bodyPr/>
          <a:lstStyle>
            <a:lvl1pPr marL="0" indent="0" algn="ctr">
              <a:buNone/>
              <a:defRPr sz="2528"/>
            </a:lvl1pPr>
            <a:lvl2pPr marL="481523" indent="0" algn="ctr">
              <a:buNone/>
              <a:defRPr sz="2106"/>
            </a:lvl2pPr>
            <a:lvl3pPr marL="963046" indent="0" algn="ctr">
              <a:buNone/>
              <a:defRPr sz="1896"/>
            </a:lvl3pPr>
            <a:lvl4pPr marL="1444569" indent="0" algn="ctr">
              <a:buNone/>
              <a:defRPr sz="1685"/>
            </a:lvl4pPr>
            <a:lvl5pPr marL="1926092" indent="0" algn="ctr">
              <a:buNone/>
              <a:defRPr sz="1685"/>
            </a:lvl5pPr>
            <a:lvl6pPr marL="2407615" indent="0" algn="ctr">
              <a:buNone/>
              <a:defRPr sz="1685"/>
            </a:lvl6pPr>
            <a:lvl7pPr marL="2889138" indent="0" algn="ctr">
              <a:buNone/>
              <a:defRPr sz="1685"/>
            </a:lvl7pPr>
            <a:lvl8pPr marL="3370661" indent="0" algn="ctr">
              <a:buNone/>
              <a:defRPr sz="1685"/>
            </a:lvl8pPr>
            <a:lvl9pPr marL="3852184" indent="0" algn="ctr">
              <a:buNone/>
              <a:defRPr sz="168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1B0-F328-4718-B5A2-F461E1F4E420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94A-50D6-474B-82EF-BBB1132C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414437" y="620397"/>
            <a:ext cx="8216926" cy="6602729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859069" y="924570"/>
            <a:ext cx="6510576" cy="1646102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 algn="l">
              <a:defRPr sz="4050" b="1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9069" y="6093208"/>
            <a:ext cx="5094108" cy="70440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100" b="0">
                <a:solidFill>
                  <a:schemeClr val="accent3"/>
                </a:solidFill>
                <a:latin typeface="+mn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8070346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050">
                <a:solidFill>
                  <a:schemeClr val="accent3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91455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050">
                <a:solidFill>
                  <a:schemeClr val="tx2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Add presenter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4437" cy="6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CCC2EEF-1F5A-44BA-A894-1FBB47676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4621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CCC2EEF-1F5A-44BA-A894-1FBB47676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F1EC3AF-05CF-414D-A56A-748443204B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1659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ata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0F0CD4-F134-4393-85EE-F212B5E6FE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422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0F0CD4-F134-4393-85EE-F212B5E6F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B86CE6F-0238-4FA6-A98D-2A2671D6A0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594" y="1229710"/>
            <a:ext cx="9068175" cy="3479450"/>
          </a:xfrm>
          <a:prstGeom prst="rect">
            <a:avLst/>
          </a:prstGeom>
          <a:solidFill>
            <a:srgbClr val="F8F8F8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5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a slideba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EA66DD-47B6-41AF-856C-60DA6DFCF9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2087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EA66DD-47B6-41AF-856C-60DA6DFCF9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FD3A3A6-74B7-4401-98A3-0D4D473F5A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72897" y="6585155"/>
            <a:ext cx="767687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98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1672897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72897" y="463763"/>
            <a:ext cx="7676871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79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C5B168-3E9E-4320-B0DB-444B32EA83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301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C5B168-3E9E-4320-B0DB-444B32EA8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76AC7A1-98DA-4510-AA81-E278E57ABE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48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79053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17796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6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5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4640" y="455926"/>
            <a:ext cx="463085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4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0003678-DADB-422E-92E2-650549F8D1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023281949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think-cell Slide" r:id="rId22" imgW="473" imgH="473" progId="TCLayout.ActiveDocument.1">
                  <p:embed/>
                </p:oleObj>
              </mc:Choice>
              <mc:Fallback>
                <p:oleObj name="think-cell Slide" r:id="rId22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0003678-DADB-422E-92E2-650549F8D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281595" y="1278372"/>
            <a:ext cx="8929043" cy="46344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9"/>
    </p:custDataLst>
    <p:extLst>
      <p:ext uri="{BB962C8B-B14F-4D97-AF65-F5344CB8AC3E}">
        <p14:creationId xmlns:p14="http://schemas.microsoft.com/office/powerpoint/2010/main" val="60106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62" r:id="rId3"/>
    <p:sldLayoutId id="2147483682" r:id="rId4"/>
    <p:sldLayoutId id="2147483690" r:id="rId5"/>
    <p:sldLayoutId id="2147483678" r:id="rId6"/>
    <p:sldLayoutId id="2147483679" r:id="rId7"/>
    <p:sldLayoutId id="2147483681" r:id="rId8"/>
    <p:sldLayoutId id="2147483680" r:id="rId9"/>
    <p:sldLayoutId id="2147483663" r:id="rId10"/>
    <p:sldLayoutId id="2147483664" r:id="rId11"/>
    <p:sldLayoutId id="2147483677" r:id="rId12"/>
    <p:sldLayoutId id="2147483691" r:id="rId13"/>
    <p:sldLayoutId id="2147483686" r:id="rId14"/>
    <p:sldLayoutId id="2147483692" r:id="rId15"/>
    <p:sldLayoutId id="2147483693" r:id="rId16"/>
  </p:sldLayoutIdLst>
  <p:txStyles>
    <p:titleStyle>
      <a:lvl1pPr algn="l" defTabSz="736001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597" marR="0" indent="-203597" algn="l" defTabSz="735806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35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431006" marR="0" indent="-89297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2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789385" marR="0" indent="-215504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2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090422" marR="0" indent="-157734" algn="l" defTabSz="73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02" indent="-184001" algn="l" defTabSz="73600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024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2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60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28003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0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68000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6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4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2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0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08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6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44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6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3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smedic.com/youtube" TargetMode="External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24.png"/><Relationship Id="rId2" Type="http://schemas.openxmlformats.org/officeDocument/2006/relationships/tags" Target="../tags/tag4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board.org/ap-covid19-updates" TargetMode="External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apstudents.collegeboard.org/coronavirus-upda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8.xml"/><Relationship Id="rId7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0.xml"/><Relationship Id="rId7" Type="http://schemas.openxmlformats.org/officeDocument/2006/relationships/image" Target="../media/image14.png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2AB356-E41C-4551-A84F-B7149EE8C5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2AB356-E41C-4551-A84F-B7149EE8C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5429A44-6B75-4960-BDC9-8697E7D0C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902890"/>
            <a:ext cx="9630833" cy="54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KNOW- Setting up a Test for the Slope of a Regression Model- Topic 9.4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647081"/>
            <a:ext cx="8905698" cy="51943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4" name="Picture 3" descr="A picture containing table, laptop, wooden, black&#10;&#10;Description automatically generated">
            <a:extLst>
              <a:ext uri="{FF2B5EF4-FFF2-40B4-BE49-F238E27FC236}">
                <a16:creationId xmlns:a16="http://schemas.microsoft.com/office/drawing/2014/main" id="{E0FA8D43-00F8-2D4A-B9C0-DE5130D892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463" y="2494373"/>
            <a:ext cx="7504436" cy="246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3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766581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WHAT YOU NEED TO KNOW-  Checking conditions for Confidence Intervals and Hypothesis Tests for the Slope of a Regression Model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62832" y="1591304"/>
            <a:ext cx="8905698" cy="525595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r>
              <a:rPr lang="en-US" dirty="0">
                <a:solidFill>
                  <a:srgbClr val="1E1E1E"/>
                </a:solidFill>
                <a:latin typeface="Roboto"/>
              </a:rPr>
              <a:t>CONDITIONS TO CHECK WHEN DOING CONFIDENCE INTERVALS AND HYPOTHESIS TESTS FOR SLOPE OF A REGRESSION MODEL:</a:t>
            </a:r>
          </a:p>
          <a:p>
            <a:endParaRPr lang="en-US" dirty="0">
              <a:solidFill>
                <a:srgbClr val="1E1E1E"/>
              </a:solidFill>
              <a:latin typeface="Roboto"/>
            </a:endParaRPr>
          </a:p>
          <a:p>
            <a:r>
              <a:rPr lang="en-US" dirty="0">
                <a:solidFill>
                  <a:srgbClr val="1E1E1E"/>
                </a:solidFill>
                <a:latin typeface="Roboto"/>
              </a:rPr>
              <a:t>Think LINER:</a:t>
            </a:r>
          </a:p>
          <a:p>
            <a:endParaRPr lang="en-US" dirty="0">
              <a:solidFill>
                <a:srgbClr val="1E1E1E"/>
              </a:solidFill>
              <a:latin typeface="Roboto"/>
            </a:endParaRPr>
          </a:p>
          <a:p>
            <a:r>
              <a:rPr lang="en-US" dirty="0">
                <a:solidFill>
                  <a:srgbClr val="1E1E1E"/>
                </a:solidFill>
                <a:latin typeface="Roboto"/>
              </a:rPr>
              <a:t>L= Linear, the relationship between x and y is linear (explanatory and response variables)</a:t>
            </a:r>
          </a:p>
          <a:p>
            <a:endParaRPr lang="en-US" dirty="0">
              <a:solidFill>
                <a:srgbClr val="1E1E1E"/>
              </a:solidFill>
              <a:latin typeface="Roboto"/>
            </a:endParaRPr>
          </a:p>
          <a:p>
            <a:r>
              <a:rPr lang="en-US" dirty="0">
                <a:solidFill>
                  <a:srgbClr val="1E1E1E"/>
                </a:solidFill>
                <a:latin typeface="Roboto"/>
              </a:rPr>
              <a:t>I= Independent, the individual observations are independent of each other, check the 10% condition</a:t>
            </a:r>
          </a:p>
          <a:p>
            <a:endParaRPr lang="en-US" dirty="0">
              <a:solidFill>
                <a:srgbClr val="1E1E1E"/>
              </a:solidFill>
              <a:latin typeface="Roboto"/>
            </a:endParaRPr>
          </a:p>
          <a:p>
            <a:r>
              <a:rPr lang="en-US" dirty="0">
                <a:solidFill>
                  <a:srgbClr val="1E1E1E"/>
                </a:solidFill>
                <a:latin typeface="Roboto"/>
              </a:rPr>
              <a:t>N= Normal, for any explanatory variable x the response variable y varies according to a normal distribution</a:t>
            </a:r>
          </a:p>
          <a:p>
            <a:endParaRPr lang="en-US" dirty="0">
              <a:solidFill>
                <a:srgbClr val="1E1E1E"/>
              </a:solidFill>
              <a:latin typeface="Roboto"/>
            </a:endParaRPr>
          </a:p>
          <a:p>
            <a:r>
              <a:rPr lang="en-US" dirty="0">
                <a:solidFill>
                  <a:srgbClr val="1E1E1E"/>
                </a:solidFill>
                <a:latin typeface="Roboto"/>
              </a:rPr>
              <a:t>E= Equal SD’s, the standard deviation of y is the same for all the values of x</a:t>
            </a:r>
          </a:p>
          <a:p>
            <a:endParaRPr lang="en-US" dirty="0">
              <a:solidFill>
                <a:srgbClr val="1E1E1E"/>
              </a:solidFill>
              <a:latin typeface="Roboto"/>
            </a:endParaRPr>
          </a:p>
          <a:p>
            <a:r>
              <a:rPr lang="en-US" dirty="0">
                <a:solidFill>
                  <a:srgbClr val="1E1E1E"/>
                </a:solidFill>
                <a:latin typeface="Roboto"/>
              </a:rPr>
              <a:t>R= Random, the data comes from a random sample of the population or a randomized experiment</a:t>
            </a:r>
          </a:p>
        </p:txBody>
      </p:sp>
    </p:spTree>
    <p:extLst>
      <p:ext uri="{BB962C8B-B14F-4D97-AF65-F5344CB8AC3E}">
        <p14:creationId xmlns:p14="http://schemas.microsoft.com/office/powerpoint/2010/main" val="270724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980774-E0F4-4386-8969-78B5F9CE1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9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2004 AP Statistics Free Response #5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5" y="1105806"/>
            <a:ext cx="8915768" cy="51820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 algn="ctr">
              <a:buNone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5EB4EB-F96B-C14A-A109-BEEB8F193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77" y="1405226"/>
            <a:ext cx="8054003" cy="47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5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AP Statistics Free Response #5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1C381E-EE64-C144-82C8-F2A83D89F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81" y="1378782"/>
            <a:ext cx="64262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3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2006 AP Statistics FRQ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065685-24A8-824B-984C-2F508BFB8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913" y="1275926"/>
            <a:ext cx="5143536" cy="493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4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2011 AP Statistics FRQ #5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4CBE969-A1F3-364C-915D-E593C27CC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81" y="1347032"/>
            <a:ext cx="61214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02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FB8B97-E58A-403E-B8DD-C5B2B8F89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11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4150623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DEBRIEF AND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61792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Hopefully by now you are feeling more comfortable with the Chi Square Tests and Inference for Regression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1E1E1E"/>
                </a:solidFill>
                <a:latin typeface="Roboto"/>
              </a:rPr>
              <a:t>You should be able to select and use the correct Chi Square Test, construct CI’s or Hypothesis Tests for the Slope of a Regression Model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Similar to other Inference Tests/Procedures you should be able to write a clear/concise solution in context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25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2007 MC #30   Homework Problem Friday 04/03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8099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79DEB7-EB5D-5645-8F9C-108724CA8E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039" y="2099685"/>
            <a:ext cx="8710226" cy="29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1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INTRODUCTIONS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71549"/>
            <a:ext cx="9087089" cy="580995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1E1E1E"/>
                </a:solidFill>
              </a:rPr>
              <a:t>Welcome to our first AP Statistics Virtual Instruction Session!!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Brendan Murphy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John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Bapst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Memorial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Bangor,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Luke Wilco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East Kentwood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Kentwood, MI</a:t>
            </a:r>
          </a:p>
          <a:p>
            <a:pPr lvl="0">
              <a:defRPr/>
            </a:pPr>
            <a:r>
              <a:rPr lang="en-US" sz="1400" dirty="0">
                <a:hlinkClick r:id="rId8"/>
              </a:rPr>
              <a:t>www.statsmedic.com/youtube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EDB5591-C30A-3E43-8E5D-395326DD8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1756" y="2677736"/>
            <a:ext cx="1236858" cy="1848613"/>
          </a:xfrm>
          <a:prstGeom prst="rect">
            <a:avLst/>
          </a:prstGeom>
        </p:spPr>
      </p:pic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672A44F-C63E-5548-9356-3697B8127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1756" y="4880164"/>
            <a:ext cx="1236859" cy="17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0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56" y="90412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6" y="90412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6" y="902928"/>
            <a:ext cx="119060" cy="11906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>
              <a:defRPr/>
            </a:pPr>
            <a:endParaRPr lang="en-US" sz="2699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03" y="578601"/>
            <a:ext cx="8905208" cy="30953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Device and Internet Access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361803" y="3738107"/>
            <a:ext cx="8905208" cy="2799564"/>
          </a:xfrm>
          <a:prstGeom prst="rect">
            <a:avLst/>
          </a:prstGeom>
          <a:noFill/>
        </p:spPr>
        <p:txBody>
          <a:bodyPr wrap="square" lIns="37917" tIns="37917" rIns="37917" bIns="37917" rtlCol="0">
            <a:spAutoFit/>
          </a:bodyPr>
          <a:lstStyle/>
          <a:p>
            <a:pPr algn="ctr"/>
            <a:r>
              <a:rPr lang="en-US" sz="2528" dirty="0"/>
              <a:t>We know that not all students have access to the internet or a device. We’re working on solutions to help students get what they need to show their best work. If you need mobile tools or connectivity or know someone who does, </a:t>
            </a:r>
            <a:r>
              <a:rPr lang="en-US" sz="2528" b="1" dirty="0"/>
              <a:t>you can reach us directly to let us know</a:t>
            </a:r>
            <a:r>
              <a:rPr lang="en-US" sz="2528" dirty="0"/>
              <a:t>.</a:t>
            </a:r>
          </a:p>
          <a:p>
            <a:pPr algn="ctr"/>
            <a:endParaRPr lang="en-US" sz="2106" b="1" dirty="0"/>
          </a:p>
          <a:p>
            <a:pPr algn="ctr"/>
            <a:r>
              <a:rPr lang="en-US" sz="2949" b="1" dirty="0" err="1"/>
              <a:t>cb.org</a:t>
            </a:r>
            <a:r>
              <a:rPr lang="en-US" sz="2949" b="1" dirty="0"/>
              <a:t>/tech</a:t>
            </a:r>
            <a:endParaRPr lang="en-US" sz="2949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B1456-05D8-5743-B9A9-6FD0CFD856A7}"/>
              </a:ext>
            </a:extLst>
          </p:cNvPr>
          <p:cNvGrpSpPr/>
          <p:nvPr/>
        </p:nvGrpSpPr>
        <p:grpSpPr>
          <a:xfrm>
            <a:off x="3825279" y="1324133"/>
            <a:ext cx="1979528" cy="1977973"/>
            <a:chOff x="5691514" y="4575025"/>
            <a:chExt cx="736209" cy="7356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5568AC-2F09-8B45-BD81-56144E4FA90E}"/>
                </a:ext>
              </a:extLst>
            </p:cNvPr>
            <p:cNvSpPr/>
            <p:nvPr/>
          </p:nvSpPr>
          <p:spPr>
            <a:xfrm>
              <a:off x="5693622" y="4575025"/>
              <a:ext cx="731520" cy="73152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7917" tIns="37917" rIns="37917" bIns="37917" rtlCol="0" anchor="ctr">
              <a:normAutofit/>
            </a:bodyPr>
            <a:lstStyle/>
            <a:p>
              <a:pPr algn="ctr"/>
              <a:endParaRPr lang="en-US" sz="2106" b="1" dirty="0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A2127A-0ACF-DC47-85CF-C6050F4D9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14" y="4579136"/>
              <a:ext cx="736209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303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65B2D3F-CE44-4EE4-97E4-1C0F5180A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-1"/>
            <a:ext cx="9630833" cy="72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9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0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HOMEWORK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49629"/>
            <a:ext cx="9087089" cy="587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DCFF24-7DF7-4A44-A8BD-202DBCAECD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466" y="1241153"/>
            <a:ext cx="7784430" cy="552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7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UPDATES FOR STUDENTS/TEACHERS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49629"/>
            <a:ext cx="9087089" cy="55021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400" dirty="0">
                <a:hlinkClick r:id="rId8" tooltip="Original URL:&#10;http://collegeboard.org/ap-covid19-updates&#10;&#10;Click to follow link."/>
              </a:rPr>
              <a:t>http://collegeboard.org/ap-covid19-updates</a:t>
            </a:r>
            <a:endParaRPr lang="en-US" sz="2400" dirty="0"/>
          </a:p>
          <a:p>
            <a:pPr lvl="0" algn="ctr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endParaRPr lang="en-US" sz="2400" dirty="0"/>
          </a:p>
          <a:p>
            <a:pPr algn="ctr"/>
            <a:r>
              <a:rPr lang="en-US" sz="2400" dirty="0">
                <a:hlinkClick r:id="rId9"/>
              </a:rPr>
              <a:t>https://apstudents.collegeboard.org/coronavirus-updates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24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796145-68C9-4F8B-AFC1-B16652D2B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7823247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1636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r>
              <a:rPr lang="en-US" sz="2400" dirty="0">
                <a:solidFill>
                  <a:srgbClr val="1E1E1E"/>
                </a:solidFill>
                <a:latin typeface="Roboto"/>
              </a:rPr>
              <a:t>CHI SQUARE</a:t>
            </a: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r>
              <a:rPr lang="en-US" sz="2000" dirty="0">
                <a:solidFill>
                  <a:srgbClr val="1E1E1E"/>
                </a:solidFill>
                <a:latin typeface="Roboto"/>
              </a:rPr>
              <a:t>Just Hypothesis Tests – No Confidence Intervals</a:t>
            </a: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r>
              <a:rPr lang="en-US" sz="2000" dirty="0">
                <a:solidFill>
                  <a:srgbClr val="1E1E1E"/>
                </a:solidFill>
                <a:latin typeface="Roboto"/>
              </a:rPr>
              <a:t>Just one formula for this whole unit</a:t>
            </a: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r>
              <a:rPr lang="en-US" sz="2000" dirty="0">
                <a:solidFill>
                  <a:srgbClr val="1E1E1E"/>
                </a:solidFill>
                <a:latin typeface="Roboto"/>
              </a:rPr>
              <a:t>This formula is on the College Board Formula Sheet included on the AP Statistics Exam.</a:t>
            </a: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r>
              <a:rPr lang="en-US" sz="2000" dirty="0">
                <a:solidFill>
                  <a:srgbClr val="1E1E1E"/>
                </a:solidFill>
                <a:latin typeface="Roboto"/>
              </a:rPr>
              <a:t>Chi-Square is a nonparametric test meaning we do not make any assumptions about the underlying distribution (i.e. a normal distribution).</a:t>
            </a: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C42981-E6AB-D640-A2F1-63F3F799E2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831" y="3261271"/>
            <a:ext cx="7505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24567"/>
            <a:ext cx="8905698" cy="587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r>
              <a:rPr lang="en-US" sz="2400" dirty="0">
                <a:solidFill>
                  <a:srgbClr val="1E1E1E"/>
                </a:solidFill>
                <a:latin typeface="Roboto"/>
              </a:rPr>
              <a:t>THREE DIFFERENT CHI SQUARE TESTS</a:t>
            </a: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Chi Square Test for Goodness of Fit (GOF)-We compare our data to a “model” (many times these models have percentages and we need to remember to convert these percentages to “counts”)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Chi Square Test for Homogeneity- Compare two different populations, one variable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Chi Square Test for Independence-We have one population and want to compare two or more variables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r>
              <a:rPr lang="en-US" sz="2000" dirty="0">
                <a:solidFill>
                  <a:srgbClr val="1E1E1E"/>
                </a:solidFill>
                <a:latin typeface="Roboto"/>
              </a:rPr>
              <a:t>We need to calculate df’s (degrees of freedom similar to what you did with means).</a:t>
            </a: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r>
              <a:rPr lang="en-US" sz="2000" dirty="0">
                <a:solidFill>
                  <a:srgbClr val="1E1E1E"/>
                </a:solidFill>
                <a:latin typeface="Roboto"/>
              </a:rPr>
              <a:t>We need to check conditions:</a:t>
            </a: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Data was randomly selected from the population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All expected values are at least 5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10% Condition: Our population is at least 10 times our sample size</a:t>
            </a:r>
          </a:p>
        </p:txBody>
      </p:sp>
    </p:spTree>
    <p:extLst>
      <p:ext uri="{BB962C8B-B14F-4D97-AF65-F5344CB8AC3E}">
        <p14:creationId xmlns:p14="http://schemas.microsoft.com/office/powerpoint/2010/main" val="1381494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4406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E6BB15D-1E3D-4D44-86CA-E0F78CA185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591" r="19983" b="5637"/>
          <a:stretch/>
        </p:blipFill>
        <p:spPr>
          <a:xfrm>
            <a:off x="2695698" y="2171699"/>
            <a:ext cx="3669477" cy="1439863"/>
          </a:xfrm>
          <a:prstGeom prst="rect">
            <a:avLst/>
          </a:prstGeom>
        </p:spPr>
      </p:pic>
      <p:pic>
        <p:nvPicPr>
          <p:cNvPr id="5" name="Picture 4" descr="A picture containing clock, stool, table, drawing&#10;&#10;Description automatically generated">
            <a:extLst>
              <a:ext uri="{FF2B5EF4-FFF2-40B4-BE49-F238E27FC236}">
                <a16:creationId xmlns:a16="http://schemas.microsoft.com/office/drawing/2014/main" id="{13DABC2C-C81B-BA48-AAF3-C775A7E84E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5698" y="4205150"/>
            <a:ext cx="3669477" cy="107790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96B2246-F0E0-BB43-A21E-CDA888F6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83" y="737176"/>
            <a:ext cx="8663233" cy="41271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Equations for both sample and population LSRL’s- Topic 9.2</a:t>
            </a:r>
          </a:p>
        </p:txBody>
      </p:sp>
    </p:spTree>
    <p:extLst>
      <p:ext uri="{BB962C8B-B14F-4D97-AF65-F5344CB8AC3E}">
        <p14:creationId xmlns:p14="http://schemas.microsoft.com/office/powerpoint/2010/main" val="78390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KNOW- Confidence Intervals for the Slope of a Regression Model-Topic 9.2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647081"/>
            <a:ext cx="8905698" cy="53175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algn="ctr"/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algn="ctr"/>
            <a:r>
              <a:rPr lang="en-US" sz="2800" dirty="0">
                <a:solidFill>
                  <a:srgbClr val="1E1E1E"/>
                </a:solidFill>
                <a:latin typeface="Roboto"/>
              </a:rPr>
              <a:t>Degrees of freedom     df= (n-2)</a:t>
            </a: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endParaRPr lang="en-US" sz="20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1F46DB-3233-5C47-B4CC-CB117FDC06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31" y="3009077"/>
            <a:ext cx="7988300" cy="55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1C616B-6845-994E-A3DE-906DC6AB47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8572" y="3871402"/>
            <a:ext cx="3234218" cy="10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51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m8L.R8RlOVq2qHZmp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8q40Fynz4pzQDKKama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R2J.75USiTxMSUmGmj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CnRorNzR66BpEjpWQK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NphEhICvUlXYxUiFXS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B-K12">
  <a:themeElements>
    <a:clrScheme name="CB-K12">
      <a:dk1>
        <a:srgbClr val="1E1E1E"/>
      </a:dk1>
      <a:lt1>
        <a:srgbClr val="DCDCDC"/>
      </a:lt1>
      <a:dk2>
        <a:srgbClr val="FFFFFF"/>
      </a:dk2>
      <a:lt2>
        <a:srgbClr val="E57200"/>
      </a:lt2>
      <a:accent1>
        <a:srgbClr val="DCDCDC"/>
      </a:accent1>
      <a:accent2>
        <a:srgbClr val="FFFFFF"/>
      </a:accent2>
      <a:accent3>
        <a:srgbClr val="009CDE"/>
      </a:accent3>
      <a:accent4>
        <a:srgbClr val="71C5E8"/>
      </a:accent4>
      <a:accent5>
        <a:srgbClr val="505050"/>
      </a:accent5>
      <a:accent6>
        <a:srgbClr val="888888"/>
      </a:accent6>
      <a:hlink>
        <a:srgbClr val="1E1E1E"/>
      </a:hlink>
      <a:folHlink>
        <a:srgbClr val="009CDE"/>
      </a:folHlink>
    </a:clrScheme>
    <a:fontScheme name="CB-K12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K12" id="{20BB08C5-25F0-46B1-9C83-860C83962183}" vid="{F6A58278-BC4E-404D-8FB5-CAEDB119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3FF447BA0B14F9CF529B5C5DF2DEA" ma:contentTypeVersion="13" ma:contentTypeDescription="Create a new document." ma:contentTypeScope="" ma:versionID="f53fde1e93389a6c4d588f42c665f492">
  <xsd:schema xmlns:xsd="http://www.w3.org/2001/XMLSchema" xmlns:xs="http://www.w3.org/2001/XMLSchema" xmlns:p="http://schemas.microsoft.com/office/2006/metadata/properties" xmlns:ns3="29290a24-c851-445c-ad00-0fdf6255719c" xmlns:ns4="e2766298-136c-439d-b755-a2db652f6339" targetNamespace="http://schemas.microsoft.com/office/2006/metadata/properties" ma:root="true" ma:fieldsID="b936630a4f4899d6b97a7e00781ba76e" ns3:_="" ns4:_="">
    <xsd:import namespace="29290a24-c851-445c-ad00-0fdf6255719c"/>
    <xsd:import namespace="e2766298-136c-439d-b755-a2db652f63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90a24-c851-445c-ad00-0fdf625571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66298-136c-439d-b755-a2db652f6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D94E9D-2ED9-4975-99B9-A78ABDE052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78068-D330-49E0-B08D-DCA7AD5877A8}">
  <ds:schemaRefs>
    <ds:schemaRef ds:uri="http://purl.org/dc/terms/"/>
    <ds:schemaRef ds:uri="http://schemas.microsoft.com/office/2006/metadata/properties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29290a24-c851-445c-ad00-0fdf6255719c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8710E0-2425-4A75-9D93-FD2D0C3DA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90a24-c851-445c-ad00-0fdf6255719c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CB-K12</Template>
  <TotalTime>4402</TotalTime>
  <Words>617</Words>
  <Application>Microsoft Macintosh PowerPoint</Application>
  <PresentationFormat>Custom</PresentationFormat>
  <Paragraphs>254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Marlett</vt:lpstr>
      <vt:lpstr>Roboto</vt:lpstr>
      <vt:lpstr>Roboto Slab</vt:lpstr>
      <vt:lpstr>Verdana</vt:lpstr>
      <vt:lpstr>CB-K12</vt:lpstr>
      <vt:lpstr>think-cell Slide</vt:lpstr>
      <vt:lpstr>PowerPoint Presentation</vt:lpstr>
      <vt:lpstr>INTRODUCTIONS</vt:lpstr>
      <vt:lpstr>HOMEWORK REVIEW</vt:lpstr>
      <vt:lpstr>UPDATES FOR STUDENTS/TEACHERS</vt:lpstr>
      <vt:lpstr>PowerPoint Presentation</vt:lpstr>
      <vt:lpstr>WHAT YOU NEED TO KNOW</vt:lpstr>
      <vt:lpstr>WHAT YOU NEED TO KNOW</vt:lpstr>
      <vt:lpstr>Equations for both sample and population LSRL’s- Topic 9.2</vt:lpstr>
      <vt:lpstr>WHAT YOU NEED TO KNOW- Confidence Intervals for the Slope of a Regression Model-Topic 9.2</vt:lpstr>
      <vt:lpstr>WHAT YOU NEED TO KNOW- Setting up a Test for the Slope of a Regression Model- Topic 9.4</vt:lpstr>
      <vt:lpstr>WHAT YOU NEED TO KNOW-  Checking conditions for Confidence Intervals and Hypothesis Tests for the Slope of a Regression Model</vt:lpstr>
      <vt:lpstr>PowerPoint Presentation</vt:lpstr>
      <vt:lpstr>2004 AP Statistics Free Response #5</vt:lpstr>
      <vt:lpstr>2017 AP Statistics Free Response #5 </vt:lpstr>
      <vt:lpstr>2006 AP Statistics FRQ #2</vt:lpstr>
      <vt:lpstr>2011 AP Statistics FRQ #5</vt:lpstr>
      <vt:lpstr>PowerPoint Presentation</vt:lpstr>
      <vt:lpstr>DEBRIEF AND SUMMARY</vt:lpstr>
      <vt:lpstr>2007 MC #30   Homework Problem Friday 04/03</vt:lpstr>
      <vt:lpstr>Device and Internet Access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CB-K12</dc:title>
  <dc:creator>College Board</dc:creator>
  <cp:lastModifiedBy>Brendan Murphy</cp:lastModifiedBy>
  <cp:revision>77</cp:revision>
  <dcterms:created xsi:type="dcterms:W3CDTF">2019-04-30T21:25:41Z</dcterms:created>
  <dcterms:modified xsi:type="dcterms:W3CDTF">2020-04-02T21:16:49Z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0x010100F3D3FF447BA0B14F9CF529B5C5DF2DEA</vt:lpwstr>
  </property>
</Properties>
</file>