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303" r:id="rId5"/>
    <p:sldId id="262" r:id="rId6"/>
    <p:sldId id="306" r:id="rId7"/>
    <p:sldId id="314" r:id="rId8"/>
    <p:sldId id="257" r:id="rId9"/>
    <p:sldId id="269" r:id="rId10"/>
    <p:sldId id="287" r:id="rId11"/>
    <p:sldId id="311" r:id="rId12"/>
    <p:sldId id="315" r:id="rId13"/>
    <p:sldId id="316" r:id="rId14"/>
    <p:sldId id="261" r:id="rId15"/>
    <p:sldId id="296" r:id="rId16"/>
    <p:sldId id="304" r:id="rId17"/>
    <p:sldId id="307" r:id="rId18"/>
    <p:sldId id="291" r:id="rId19"/>
    <p:sldId id="274" r:id="rId20"/>
    <p:sldId id="300" r:id="rId21"/>
    <p:sldId id="286" r:id="rId22"/>
    <p:sldId id="292" r:id="rId23"/>
  </p:sldIdLst>
  <p:sldSz cx="9631363" cy="7223125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356" userDrawn="1">
          <p15:clr>
            <a:srgbClr val="A4A3A4"/>
          </p15:clr>
        </p15:guide>
        <p15:guide id="3" orient="horz" pos="22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pelman, Dana Lea" initials="KDL" lastIdx="6" clrIdx="0">
    <p:extLst>
      <p:ext uri="{19B8F6BF-5375-455C-9EA6-DF929625EA0E}">
        <p15:presenceInfo xmlns:p15="http://schemas.microsoft.com/office/powerpoint/2012/main" userId="S::dkopelman@collegeboard.org::20979823-5b91-44f0-b53d-0aedd2b25d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00"/>
    <a:srgbClr val="F24516"/>
    <a:srgbClr val="C7C7C7"/>
    <a:srgbClr val="EAEAEA"/>
    <a:srgbClr val="F09E00"/>
    <a:srgbClr val="26A64E"/>
    <a:srgbClr val="F16B4E"/>
    <a:srgbClr val="2BBFF4"/>
    <a:srgbClr val="4BA7F8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7474" autoAdjust="0"/>
  </p:normalViewPr>
  <p:slideViewPr>
    <p:cSldViewPr snapToGrid="0" showGuides="1">
      <p:cViewPr varScale="1">
        <p:scale>
          <a:sx n="106" d="100"/>
          <a:sy n="106" d="100"/>
        </p:scale>
        <p:origin x="536" y="184"/>
      </p:cViewPr>
      <p:guideLst>
        <p:guide pos="5356"/>
        <p:guide orient="horz" pos="2275"/>
      </p:guideLst>
    </p:cSldViewPr>
  </p:slideViewPr>
  <p:outlineViewPr>
    <p:cViewPr>
      <p:scale>
        <a:sx n="33" d="100"/>
        <a:sy n="33" d="100"/>
      </p:scale>
      <p:origin x="0" y="-3145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0680C-5B48-460E-B481-2C9E1A1DFEF0}" type="datetimeFigureOut">
              <a:rPr lang="en-US" smtClean="0"/>
              <a:t>4/6/20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AF150-6D2A-4DA1-BED8-20A773521B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7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1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85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0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.jpeg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.jpeg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2400" y="358775"/>
            <a:ext cx="9098240" cy="6127886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200" y="1618488"/>
            <a:ext cx="3814207" cy="621106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>
              <a:defRPr sz="345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201" y="5333781"/>
            <a:ext cx="3814207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500" b="1">
                <a:solidFill>
                  <a:schemeClr val="accent2"/>
                </a:solidFill>
                <a:latin typeface="+mj-lt"/>
              </a:defRPr>
            </a:lvl1pPr>
            <a:lvl2pPr marL="36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8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6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4793068" y="366033"/>
            <a:ext cx="4587572" cy="6120629"/>
          </a:xfrm>
          <a:custGeom>
            <a:avLst/>
            <a:gdLst>
              <a:gd name="connsiteX0" fmla="*/ 2394783 w 6080760"/>
              <a:gd name="connsiteY0" fmla="*/ 0 h 6084855"/>
              <a:gd name="connsiteX1" fmla="*/ 3872619 w 6080760"/>
              <a:gd name="connsiteY1" fmla="*/ 0 h 6084855"/>
              <a:gd name="connsiteX2" fmla="*/ 4065568 w 6080760"/>
              <a:gd name="connsiteY2" fmla="*/ 49612 h 6084855"/>
              <a:gd name="connsiteX3" fmla="*/ 6013655 w 6080760"/>
              <a:gd name="connsiteY3" fmla="*/ 1805104 h 6084855"/>
              <a:gd name="connsiteX4" fmla="*/ 6080760 w 6080760"/>
              <a:gd name="connsiteY4" fmla="*/ 1980033 h 6084855"/>
              <a:gd name="connsiteX5" fmla="*/ 6080760 w 6080760"/>
              <a:gd name="connsiteY5" fmla="*/ 4099313 h 6084855"/>
              <a:gd name="connsiteX6" fmla="*/ 6021140 w 6080760"/>
              <a:gd name="connsiteY6" fmla="*/ 4262206 h 6084855"/>
              <a:gd name="connsiteX7" fmla="*/ 4065568 w 6080760"/>
              <a:gd name="connsiteY7" fmla="*/ 6035244 h 6084855"/>
              <a:gd name="connsiteX8" fmla="*/ 3882178 w 6080760"/>
              <a:gd name="connsiteY8" fmla="*/ 6084855 h 6084855"/>
              <a:gd name="connsiteX9" fmla="*/ 2394778 w 6080760"/>
              <a:gd name="connsiteY9" fmla="*/ 6084855 h 6084855"/>
              <a:gd name="connsiteX10" fmla="*/ 2201834 w 6080760"/>
              <a:gd name="connsiteY10" fmla="*/ 6035244 h 6084855"/>
              <a:gd name="connsiteX11" fmla="*/ 0 w 6080760"/>
              <a:gd name="connsiteY11" fmla="*/ 3042428 h 6084855"/>
              <a:gd name="connsiteX12" fmla="*/ 2201834 w 6080760"/>
              <a:gd name="connsiteY12" fmla="*/ 49612 h 608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760" h="6084855">
                <a:moveTo>
                  <a:pt x="2394783" y="0"/>
                </a:moveTo>
                <a:lnTo>
                  <a:pt x="3872619" y="0"/>
                </a:lnTo>
                <a:lnTo>
                  <a:pt x="4065568" y="49612"/>
                </a:lnTo>
                <a:cubicBezTo>
                  <a:pt x="4942564" y="322387"/>
                  <a:pt x="5654401" y="970025"/>
                  <a:pt x="6013655" y="1805104"/>
                </a:cubicBezTo>
                <a:lnTo>
                  <a:pt x="6080760" y="1980033"/>
                </a:lnTo>
                <a:lnTo>
                  <a:pt x="6080760" y="4099313"/>
                </a:lnTo>
                <a:lnTo>
                  <a:pt x="6021140" y="4262206"/>
                </a:lnTo>
                <a:cubicBezTo>
                  <a:pt x="5664348" y="5105755"/>
                  <a:pt x="4948697" y="5760562"/>
                  <a:pt x="4065568" y="6035244"/>
                </a:cubicBezTo>
                <a:lnTo>
                  <a:pt x="3882178" y="6084855"/>
                </a:lnTo>
                <a:lnTo>
                  <a:pt x="2394778" y="6084855"/>
                </a:lnTo>
                <a:lnTo>
                  <a:pt x="2201834" y="6035244"/>
                </a:lnTo>
                <a:cubicBezTo>
                  <a:pt x="926204" y="5638482"/>
                  <a:pt x="0" y="4448618"/>
                  <a:pt x="0" y="3042428"/>
                </a:cubicBezTo>
                <a:cubicBezTo>
                  <a:pt x="0" y="1636239"/>
                  <a:pt x="926204" y="446375"/>
                  <a:pt x="2201834" y="49612"/>
                </a:cubicBezTo>
                <a:close/>
              </a:path>
            </a:pathLst>
          </a:cu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82401" y="6640450"/>
            <a:ext cx="3106468" cy="288925"/>
          </a:xfrm>
        </p:spPr>
        <p:txBody>
          <a:bodyPr lIns="0" bIns="45720" anchor="b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47" name="Picture Placeholder 46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793068" y="358775"/>
            <a:ext cx="4587572" cy="6135058"/>
          </a:xfrm>
          <a:custGeom>
            <a:avLst/>
            <a:gdLst>
              <a:gd name="connsiteX0" fmla="*/ 2428341 w 6080761"/>
              <a:gd name="connsiteY0" fmla="*/ 0 h 6099200"/>
              <a:gd name="connsiteX1" fmla="*/ 3846583 w 6080761"/>
              <a:gd name="connsiteY1" fmla="*/ 0 h 6099200"/>
              <a:gd name="connsiteX2" fmla="*/ 4063129 w 6080761"/>
              <a:gd name="connsiteY2" fmla="*/ 58581 h 6099200"/>
              <a:gd name="connsiteX3" fmla="*/ 6017528 w 6080761"/>
              <a:gd name="connsiteY3" fmla="*/ 1830555 h 6099200"/>
              <a:gd name="connsiteX4" fmla="*/ 6080761 w 6080761"/>
              <a:gd name="connsiteY4" fmla="*/ 2003320 h 6099200"/>
              <a:gd name="connsiteX5" fmla="*/ 6080761 w 6080761"/>
              <a:gd name="connsiteY5" fmla="*/ 4095880 h 6099200"/>
              <a:gd name="connsiteX6" fmla="*/ 6017528 w 6080761"/>
              <a:gd name="connsiteY6" fmla="*/ 4268646 h 6099200"/>
              <a:gd name="connsiteX7" fmla="*/ 4063129 w 6080761"/>
              <a:gd name="connsiteY7" fmla="*/ 6040620 h 6099200"/>
              <a:gd name="connsiteX8" fmla="*/ 3846583 w 6080761"/>
              <a:gd name="connsiteY8" fmla="*/ 6099200 h 6099200"/>
              <a:gd name="connsiteX9" fmla="*/ 2428341 w 6080761"/>
              <a:gd name="connsiteY9" fmla="*/ 6099200 h 6099200"/>
              <a:gd name="connsiteX10" fmla="*/ 2200513 w 6080761"/>
              <a:gd name="connsiteY10" fmla="*/ 6040620 h 6099200"/>
              <a:gd name="connsiteX11" fmla="*/ 0 w 6080761"/>
              <a:gd name="connsiteY11" fmla="*/ 3049600 h 6099200"/>
              <a:gd name="connsiteX12" fmla="*/ 2200513 w 6080761"/>
              <a:gd name="connsiteY12" fmla="*/ 58581 h 609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761" h="6099200">
                <a:moveTo>
                  <a:pt x="2428341" y="0"/>
                </a:moveTo>
                <a:lnTo>
                  <a:pt x="3846583" y="0"/>
                </a:lnTo>
                <a:lnTo>
                  <a:pt x="4063129" y="58581"/>
                </a:lnTo>
                <a:cubicBezTo>
                  <a:pt x="4945729" y="333098"/>
                  <a:pt x="5660951" y="987512"/>
                  <a:pt x="6017528" y="1830555"/>
                </a:cubicBezTo>
                <a:lnTo>
                  <a:pt x="6080761" y="2003320"/>
                </a:lnTo>
                <a:lnTo>
                  <a:pt x="6080761" y="4095880"/>
                </a:lnTo>
                <a:lnTo>
                  <a:pt x="6017528" y="4268646"/>
                </a:lnTo>
                <a:cubicBezTo>
                  <a:pt x="5660951" y="5111689"/>
                  <a:pt x="4945728" y="5766103"/>
                  <a:pt x="4063129" y="6040620"/>
                </a:cubicBezTo>
                <a:lnTo>
                  <a:pt x="3846583" y="6099200"/>
                </a:lnTo>
                <a:lnTo>
                  <a:pt x="2428341" y="6099200"/>
                </a:lnTo>
                <a:lnTo>
                  <a:pt x="2200513" y="6040620"/>
                </a:lnTo>
                <a:cubicBezTo>
                  <a:pt x="925648" y="5644095"/>
                  <a:pt x="0" y="4454946"/>
                  <a:pt x="0" y="3049600"/>
                </a:cubicBezTo>
                <a:cubicBezTo>
                  <a:pt x="0" y="1644255"/>
                  <a:pt x="925648" y="455105"/>
                  <a:pt x="2200513" y="58581"/>
                </a:cubicBezTo>
                <a:close/>
              </a:path>
            </a:pathLst>
          </a:custGeom>
          <a:ln>
            <a:noFill/>
          </a:ln>
        </p:spPr>
        <p:txBody>
          <a:bodyPr wrap="square" lIns="274320" tIns="365760" anchor="ctr">
            <a:noAutofit/>
          </a:bodyPr>
          <a:lstStyle>
            <a:lvl1pPr marL="0" indent="0" algn="ctr">
              <a:buNone/>
              <a:defRPr sz="135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Brand Approved Picture for Cover</a:t>
            </a:r>
            <a:br>
              <a:rPr lang="en-US" dirty="0"/>
            </a:br>
            <a:r>
              <a:rPr lang="en-US" dirty="0"/>
              <a:t>(Square Pictures only)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00116" y="939800"/>
            <a:ext cx="3358892" cy="452438"/>
          </a:xfrm>
        </p:spPr>
        <p:txBody>
          <a:bodyPr>
            <a:noAutofit/>
          </a:bodyPr>
          <a:lstStyle>
            <a:lvl1pPr marL="0" indent="0">
              <a:buNone/>
              <a:defRPr lang="en-US" sz="1200" b="0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Copy, paste and align top left of chosen program logo to this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7094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4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A5C446E-963D-4FD5-8D0F-7023684091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3493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A5C446E-963D-4FD5-8D0F-7023684091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0EA7837-D0E4-4EF5-9C2D-30957ADC4C5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57798" y="430311"/>
            <a:ext cx="8915768" cy="6425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Full Background Photo Photo To Highlight a Key Message</a:t>
            </a:r>
          </a:p>
        </p:txBody>
      </p:sp>
      <p:sp>
        <p:nvSpPr>
          <p:cNvPr id="5" name="Slide title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91984" y="737176"/>
            <a:ext cx="4597544" cy="41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CA" noProof="1"/>
              <a:t>This is a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7798" y="455926"/>
            <a:ext cx="8915768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02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lid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36116" y="184728"/>
            <a:ext cx="9359131" cy="6853668"/>
          </a:xfrm>
          <a:prstGeom prst="rect">
            <a:avLst/>
          </a:prstGeom>
          <a:solidFill>
            <a:schemeClr val="accent3">
              <a:alpha val="67000"/>
            </a:schemeClr>
          </a:solidFill>
        </p:spPr>
        <p:txBody>
          <a:bodyPr lIns="1920240" tIns="182880" rIns="1920240" bIns="182880" anchor="ctr" anchorCtr="0">
            <a:noAutofit/>
          </a:bodyPr>
          <a:lstStyle>
            <a:lvl1pPr algn="ctr"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is a sample quote to draw help make a point based on what people are saying</a:t>
            </a:r>
            <a:br>
              <a:rPr lang="en-US" dirty="0"/>
            </a:br>
            <a:r>
              <a:rPr lang="en-US" dirty="0"/>
              <a:t>(Use Format Background to Change Picture)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578764"/>
            <a:ext cx="9631363" cy="7804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Brianna Sullivan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E8A6A2C-8C88-3241-8B6A-AC170FE03852}"/>
              </a:ext>
            </a:extLst>
          </p:cNvPr>
          <p:cNvSpPr/>
          <p:nvPr userDrawn="1"/>
        </p:nvSpPr>
        <p:spPr>
          <a:xfrm>
            <a:off x="0" y="-1"/>
            <a:ext cx="9631363" cy="7223125"/>
          </a:xfrm>
          <a:custGeom>
            <a:avLst/>
            <a:gdLst>
              <a:gd name="connsiteX0" fmla="*/ 181479 w 12841288"/>
              <a:gd name="connsiteY0" fmla="*/ 184729 h 7223125"/>
              <a:gd name="connsiteX1" fmla="*/ 181479 w 12841288"/>
              <a:gd name="connsiteY1" fmla="*/ 7038397 h 7223125"/>
              <a:gd name="connsiteX2" fmla="*/ 12659806 w 12841288"/>
              <a:gd name="connsiteY2" fmla="*/ 7038397 h 7223125"/>
              <a:gd name="connsiteX3" fmla="*/ 12659806 w 12841288"/>
              <a:gd name="connsiteY3" fmla="*/ 184729 h 7223125"/>
              <a:gd name="connsiteX4" fmla="*/ 0 w 12841288"/>
              <a:gd name="connsiteY4" fmla="*/ 0 h 7223125"/>
              <a:gd name="connsiteX5" fmla="*/ 12841288 w 12841288"/>
              <a:gd name="connsiteY5" fmla="*/ 0 h 7223125"/>
              <a:gd name="connsiteX6" fmla="*/ 12841288 w 12841288"/>
              <a:gd name="connsiteY6" fmla="*/ 7223125 h 7223125"/>
              <a:gd name="connsiteX7" fmla="*/ 0 w 12841288"/>
              <a:gd name="connsiteY7" fmla="*/ 7223125 h 72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1288" h="7223125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1" tIns="27001" rIns="27001" bIns="27001" numCol="1" spcCol="0" rtlCol="0" fromWordArt="0" anchor="ctr" anchorCtr="0" forceAA="0" compatLnSpc="1">
            <a:no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8616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lide Solid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21561"/>
            <a:ext cx="9631363" cy="3780000"/>
          </a:xfrm>
          <a:prstGeom prst="rect">
            <a:avLst/>
          </a:prstGeom>
        </p:spPr>
        <p:txBody>
          <a:bodyPr lIns="1920240" tIns="45720" rIns="1920240" bIns="45720" anchor="ctr" anchorCtr="0">
            <a:noAutofit/>
          </a:bodyPr>
          <a:lstStyle>
            <a:lvl1pPr algn="ctr">
              <a:defRPr sz="345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is a sample quote to draw help make a point based on what people are saying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176921" y="2028307"/>
            <a:ext cx="1165442" cy="1211604"/>
            <a:chOff x="1422137" y="1996264"/>
            <a:chExt cx="1197131" cy="933450"/>
          </a:xfrm>
        </p:grpSpPr>
        <p:grpSp>
          <p:nvGrpSpPr>
            <p:cNvPr id="14" name="Group 4"/>
            <p:cNvGrpSpPr>
              <a:grpSpLocks noChangeAspect="1"/>
            </p:cNvGrpSpPr>
            <p:nvPr/>
          </p:nvGrpSpPr>
          <p:grpSpPr bwMode="auto">
            <a:xfrm>
              <a:off x="1422137" y="1996264"/>
              <a:ext cx="550863" cy="933450"/>
              <a:chOff x="610" y="950"/>
              <a:chExt cx="347" cy="588"/>
            </a:xfrm>
          </p:grpSpPr>
          <p:sp>
            <p:nvSpPr>
              <p:cNvPr id="1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4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32" name="Group 4"/>
            <p:cNvGrpSpPr>
              <a:grpSpLocks noChangeAspect="1"/>
            </p:cNvGrpSpPr>
            <p:nvPr/>
          </p:nvGrpSpPr>
          <p:grpSpPr bwMode="auto">
            <a:xfrm>
              <a:off x="2068405" y="1996264"/>
              <a:ext cx="550863" cy="933450"/>
              <a:chOff x="610" y="950"/>
              <a:chExt cx="347" cy="588"/>
            </a:xfrm>
          </p:grpSpPr>
          <p:sp>
            <p:nvSpPr>
              <p:cNvPr id="3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 rot="10800000">
            <a:off x="7288950" y="2157617"/>
            <a:ext cx="1165442" cy="1211604"/>
            <a:chOff x="1422137" y="1996264"/>
            <a:chExt cx="1197131" cy="933450"/>
          </a:xfrm>
        </p:grpSpPr>
        <p:grpSp>
          <p:nvGrpSpPr>
            <p:cNvPr id="20" name="Group 4"/>
            <p:cNvGrpSpPr>
              <a:grpSpLocks noChangeAspect="1"/>
            </p:cNvGrpSpPr>
            <p:nvPr/>
          </p:nvGrpSpPr>
          <p:grpSpPr bwMode="auto">
            <a:xfrm>
              <a:off x="1422137" y="1996264"/>
              <a:ext cx="550863" cy="933450"/>
              <a:chOff x="610" y="950"/>
              <a:chExt cx="347" cy="588"/>
            </a:xfrm>
          </p:grpSpPr>
          <p:sp>
            <p:nvSpPr>
              <p:cNvPr id="2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4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2068405" y="1996264"/>
              <a:ext cx="550863" cy="933450"/>
              <a:chOff x="610" y="950"/>
              <a:chExt cx="347" cy="588"/>
            </a:xfrm>
          </p:grpSpPr>
          <p:sp>
            <p:nvSpPr>
              <p:cNvPr id="2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578764"/>
            <a:ext cx="9631363" cy="7804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Brianna Sullivan</a:t>
            </a:r>
          </a:p>
        </p:txBody>
      </p:sp>
      <p:sp>
        <p:nvSpPr>
          <p:cNvPr id="27" name="Freeform 26"/>
          <p:cNvSpPr/>
          <p:nvPr userDrawn="1"/>
        </p:nvSpPr>
        <p:spPr>
          <a:xfrm>
            <a:off x="0" y="-1"/>
            <a:ext cx="9631363" cy="7223125"/>
          </a:xfrm>
          <a:custGeom>
            <a:avLst/>
            <a:gdLst>
              <a:gd name="connsiteX0" fmla="*/ 181479 w 12841288"/>
              <a:gd name="connsiteY0" fmla="*/ 184729 h 7223125"/>
              <a:gd name="connsiteX1" fmla="*/ 181479 w 12841288"/>
              <a:gd name="connsiteY1" fmla="*/ 7038397 h 7223125"/>
              <a:gd name="connsiteX2" fmla="*/ 12659806 w 12841288"/>
              <a:gd name="connsiteY2" fmla="*/ 7038397 h 7223125"/>
              <a:gd name="connsiteX3" fmla="*/ 12659806 w 12841288"/>
              <a:gd name="connsiteY3" fmla="*/ 184729 h 7223125"/>
              <a:gd name="connsiteX4" fmla="*/ 0 w 12841288"/>
              <a:gd name="connsiteY4" fmla="*/ 0 h 7223125"/>
              <a:gd name="connsiteX5" fmla="*/ 12841288 w 12841288"/>
              <a:gd name="connsiteY5" fmla="*/ 0 h 7223125"/>
              <a:gd name="connsiteX6" fmla="*/ 12841288 w 12841288"/>
              <a:gd name="connsiteY6" fmla="*/ 7223125 h 7223125"/>
              <a:gd name="connsiteX7" fmla="*/ 0 w 12841288"/>
              <a:gd name="connsiteY7" fmla="*/ 7223125 h 72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1288" h="7223125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1" tIns="27001" rIns="27001" bIns="27001" numCol="1" spcCol="0" rtlCol="0" fromWordArt="0" anchor="ctr" anchorCtr="0" forceAA="0" compatLnSpc="1">
            <a:no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7801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1315" y="3110096"/>
            <a:ext cx="3599174" cy="621106"/>
          </a:xfrm>
          <a:prstGeom prst="rect">
            <a:avLst/>
          </a:prstGeom>
        </p:spPr>
        <p:txBody>
          <a:bodyPr lIns="0" tIns="45720" rIns="0" bIns="45720" anchor="ctr" anchorCtr="0">
            <a:noAutofit/>
          </a:bodyPr>
          <a:lstStyle>
            <a:lvl1pPr algn="ctr">
              <a:defRPr sz="45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936" y="6221651"/>
            <a:ext cx="1417492" cy="33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60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  <p:extLst>
    <p:ext uri="{DCECCB84-F9BA-43D5-87BE-67443E8EF086}">
      <p15:sldGuideLst xmlns:p15="http://schemas.microsoft.com/office/powerpoint/2012/main">
        <p15:guide id="1" orient="horz" pos="47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03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46C0-B214-48D0-AD3A-E06942AE80EE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1FFA-257E-4D4F-B519-344AF5A8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16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52" y="1182118"/>
            <a:ext cx="8186659" cy="2514718"/>
          </a:xfrm>
        </p:spPr>
        <p:txBody>
          <a:bodyPr anchor="b"/>
          <a:lstStyle>
            <a:lvl1pPr algn="ctr">
              <a:defRPr sz="63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921" y="3793813"/>
            <a:ext cx="7223522" cy="1743916"/>
          </a:xfrm>
        </p:spPr>
        <p:txBody>
          <a:bodyPr/>
          <a:lstStyle>
            <a:lvl1pPr marL="0" indent="0" algn="ctr">
              <a:buNone/>
              <a:defRPr sz="2528"/>
            </a:lvl1pPr>
            <a:lvl2pPr marL="481523" indent="0" algn="ctr">
              <a:buNone/>
              <a:defRPr sz="2106"/>
            </a:lvl2pPr>
            <a:lvl3pPr marL="963046" indent="0" algn="ctr">
              <a:buNone/>
              <a:defRPr sz="1896"/>
            </a:lvl3pPr>
            <a:lvl4pPr marL="1444569" indent="0" algn="ctr">
              <a:buNone/>
              <a:defRPr sz="1685"/>
            </a:lvl4pPr>
            <a:lvl5pPr marL="1926092" indent="0" algn="ctr">
              <a:buNone/>
              <a:defRPr sz="1685"/>
            </a:lvl5pPr>
            <a:lvl6pPr marL="2407615" indent="0" algn="ctr">
              <a:buNone/>
              <a:defRPr sz="1685"/>
            </a:lvl6pPr>
            <a:lvl7pPr marL="2889138" indent="0" algn="ctr">
              <a:buNone/>
              <a:defRPr sz="1685"/>
            </a:lvl7pPr>
            <a:lvl8pPr marL="3370661" indent="0" algn="ctr">
              <a:buNone/>
              <a:defRPr sz="1685"/>
            </a:lvl8pPr>
            <a:lvl9pPr marL="3852184" indent="0" algn="ctr">
              <a:buNone/>
              <a:defRPr sz="168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B1B0-F328-4718-B5A2-F461E1F4E420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494A-50D6-474B-82EF-BBB1132C8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1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414437" y="620397"/>
            <a:ext cx="8216926" cy="6602729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>
            <a:norm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859069" y="924570"/>
            <a:ext cx="6510576" cy="1646102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 algn="l">
              <a:defRPr sz="4050" b="1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9069" y="6093208"/>
            <a:ext cx="5094108" cy="70440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100" b="0">
                <a:solidFill>
                  <a:schemeClr val="accent3"/>
                </a:solidFill>
                <a:latin typeface="+mn-lt"/>
              </a:defRPr>
            </a:lvl1pPr>
            <a:lvl2pPr marL="36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8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6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8070346" y="6479876"/>
            <a:ext cx="1147360" cy="317739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1050">
                <a:solidFill>
                  <a:schemeClr val="accent3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7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191455" y="6479876"/>
            <a:ext cx="1147360" cy="317739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050">
                <a:solidFill>
                  <a:schemeClr val="tx2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Add presenter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4437" cy="6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87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CCC2EEF-1F5A-44BA-A894-1FBB476764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4621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CCC2EEF-1F5A-44BA-A894-1FBB47676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F1EC3AF-05CF-414D-A56A-748443204BA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316595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Data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60F0CD4-F134-4393-85EE-F212B5E6FE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9422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60F0CD4-F134-4393-85EE-F212B5E6FE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B86CE6F-0238-4FA6-A98D-2A2671D6A02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4" y="6702265"/>
            <a:ext cx="999023" cy="228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594" y="1229710"/>
            <a:ext cx="9068175" cy="3479450"/>
          </a:xfrm>
          <a:prstGeom prst="rect">
            <a:avLst/>
          </a:prstGeom>
          <a:solidFill>
            <a:srgbClr val="F8F8F8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94641" y="6585155"/>
            <a:ext cx="905512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1595" y="455926"/>
            <a:ext cx="906817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15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a slideba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8EA66DD-47B6-41AF-856C-60DA6DFCF9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20873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8EA66DD-47B6-41AF-856C-60DA6DFCF9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FD3A3A6-74B7-4401-98A3-0D4D473F5A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2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672897" y="6585155"/>
            <a:ext cx="767687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98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1672897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672897" y="463763"/>
            <a:ext cx="7676871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479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0C5B168-3E9E-4320-B0DB-444B32EA83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3017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0C5B168-3E9E-4320-B0DB-444B32EA83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76AC7A1-98DA-4510-AA81-E278E57ABE7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1"/>
            <a:ext cx="3592110" cy="7223125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886750" y="6585155"/>
            <a:ext cx="546301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5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886750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86750" y="455927"/>
            <a:ext cx="5463018" cy="7837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48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Are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1"/>
            <a:ext cx="3592110" cy="72231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886750" y="6585155"/>
            <a:ext cx="546301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5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886750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86750" y="455927"/>
            <a:ext cx="5463018" cy="7837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81595" y="455926"/>
            <a:ext cx="4643900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84862" y="1"/>
            <a:ext cx="4446501" cy="7223125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4525154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94640" y="6585155"/>
            <a:ext cx="459968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79053" y="567059"/>
            <a:ext cx="46308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217796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Are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84862" y="1"/>
            <a:ext cx="4446501" cy="72231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6" name="SlideNumber"/>
          <p:cNvSpPr/>
          <p:nvPr/>
        </p:nvSpPr>
        <p:spPr>
          <a:xfrm>
            <a:off x="4525154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94640" y="6585155"/>
            <a:ext cx="459968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5" y="567059"/>
            <a:ext cx="46308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94640" y="455926"/>
            <a:ext cx="463085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1595" y="455926"/>
            <a:ext cx="4643900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34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0003678-DADB-422E-92E2-650549F8D1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023281949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think-cell Slide" r:id="rId22" imgW="473" imgH="473" progId="TCLayout.ActiveDocument.1">
                  <p:embed/>
                </p:oleObj>
              </mc:Choice>
              <mc:Fallback>
                <p:oleObj name="think-cell Slide" r:id="rId22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0003678-DADB-422E-92E2-650549F8D1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4" y="6702265"/>
            <a:ext cx="999023" cy="228600"/>
          </a:xfrm>
          <a:prstGeom prst="rect">
            <a:avLst/>
          </a:prstGeom>
        </p:spPr>
      </p:pic>
      <p:sp>
        <p:nvSpPr>
          <p:cNvPr id="22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CA" noProof="1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281595" y="1278372"/>
            <a:ext cx="8929043" cy="46344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81595" y="455926"/>
            <a:ext cx="906817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94641" y="6585155"/>
            <a:ext cx="905512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9"/>
    </p:custDataLst>
    <p:extLst>
      <p:ext uri="{BB962C8B-B14F-4D97-AF65-F5344CB8AC3E}">
        <p14:creationId xmlns:p14="http://schemas.microsoft.com/office/powerpoint/2010/main" val="60106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662" r:id="rId3"/>
    <p:sldLayoutId id="2147483682" r:id="rId4"/>
    <p:sldLayoutId id="2147483690" r:id="rId5"/>
    <p:sldLayoutId id="2147483678" r:id="rId6"/>
    <p:sldLayoutId id="2147483679" r:id="rId7"/>
    <p:sldLayoutId id="2147483681" r:id="rId8"/>
    <p:sldLayoutId id="2147483680" r:id="rId9"/>
    <p:sldLayoutId id="2147483663" r:id="rId10"/>
    <p:sldLayoutId id="2147483664" r:id="rId11"/>
    <p:sldLayoutId id="2147483677" r:id="rId12"/>
    <p:sldLayoutId id="2147483691" r:id="rId13"/>
    <p:sldLayoutId id="2147483686" r:id="rId14"/>
    <p:sldLayoutId id="2147483692" r:id="rId15"/>
    <p:sldLayoutId id="2147483693" r:id="rId16"/>
  </p:sldLayoutIdLst>
  <p:txStyles>
    <p:titleStyle>
      <a:lvl1pPr algn="l" defTabSz="736001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597" marR="0" indent="-203597" algn="l" defTabSz="735806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135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431006" marR="0" indent="-89297" algn="l" defTabSz="73580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2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789385" marR="0" indent="-215504" algn="l" defTabSz="73580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2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090422" marR="0" indent="-157734" algn="l" defTabSz="73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002" indent="-184001" algn="l" defTabSz="736001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024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392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760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128003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600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68000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36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104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72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40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08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6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44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3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19.png"/><Relationship Id="rId2" Type="http://schemas.openxmlformats.org/officeDocument/2006/relationships/tags" Target="../tags/tag3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20.png"/><Relationship Id="rId2" Type="http://schemas.openxmlformats.org/officeDocument/2006/relationships/tags" Target="../tags/tag3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tsmedic.com/youtube" TargetMode="External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ollegeboard.org/ap-covid19-updates" TargetMode="External"/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0.xml"/><Relationship Id="rId9" Type="http://schemas.openxmlformats.org/officeDocument/2006/relationships/hyperlink" Target="https://apstudents.collegeboard.org/coronavirus-updat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1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2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12AB356-E41C-4551-A84F-B7149EE8C5E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12AB356-E41C-4551-A84F-B7149EE8C5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5429A44-6B75-4960-BDC9-8697E7D0C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902890"/>
            <a:ext cx="9630833" cy="541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5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2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82595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YOU NEED TO KNOW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409181"/>
            <a:ext cx="8905698" cy="51636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r>
              <a:rPr lang="en-US" sz="3200" dirty="0">
                <a:solidFill>
                  <a:srgbClr val="1E1E1E"/>
                </a:solidFill>
                <a:latin typeface="Roboto"/>
              </a:rPr>
              <a:t>Why do we need to calculate </a:t>
            </a: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</p:txBody>
      </p:sp>
      <p:pic>
        <p:nvPicPr>
          <p:cNvPr id="3" name="Picture 2" descr="A close up of a clock&#10;&#10;Description automatically generated">
            <a:extLst>
              <a:ext uri="{FF2B5EF4-FFF2-40B4-BE49-F238E27FC236}">
                <a16:creationId xmlns:a16="http://schemas.microsoft.com/office/drawing/2014/main" id="{D7CB6686-2FCC-0941-BB70-7AD85AE1B5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6290" y="2796373"/>
            <a:ext cx="4904223" cy="238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20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C980774-E0F4-4386-8969-78B5F9CE1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97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1998 AP Statistics Free Response #5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5" y="1105806"/>
            <a:ext cx="8915768" cy="51820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 algn="ctr">
              <a:buNone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 descr="A picture containing table, holding, old&#10;&#10;Description automatically generated">
            <a:extLst>
              <a:ext uri="{FF2B5EF4-FFF2-40B4-BE49-F238E27FC236}">
                <a16:creationId xmlns:a16="http://schemas.microsoft.com/office/drawing/2014/main" id="{EE29B6E8-9AA9-9243-A06A-274C0F164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6" y="1922012"/>
            <a:ext cx="8716963" cy="3379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014789-8576-D64C-8AF3-4737FA6A28A9}"/>
              </a:ext>
            </a:extLst>
          </p:cNvPr>
          <p:cNvSpPr/>
          <p:nvPr/>
        </p:nvSpPr>
        <p:spPr>
          <a:xfrm>
            <a:off x="533404" y="2125683"/>
            <a:ext cx="452248" cy="261257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70000" lnSpcReduction="20000"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1251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2012 AP Statistics Free Response #4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4" y="1221604"/>
            <a:ext cx="8929043" cy="509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5E909B-BADE-FD46-9F42-DCD91D956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50" y="1886720"/>
            <a:ext cx="8785734" cy="284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73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AP Statistics FRQ #4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4" y="1193028"/>
            <a:ext cx="8929043" cy="509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 descr="A picture containing photo, table&#10;&#10;Description automatically generated">
            <a:extLst>
              <a:ext uri="{FF2B5EF4-FFF2-40B4-BE49-F238E27FC236}">
                <a16:creationId xmlns:a16="http://schemas.microsoft.com/office/drawing/2014/main" id="{A6247F15-4F88-8449-B148-48CA395AE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26" y="2409401"/>
            <a:ext cx="8673043" cy="240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4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4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BFB8B97-E58A-403E-B8DD-C5B2B8F89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11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4150623"/>
              </p:ext>
            </p:ext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DEBRIEF AND 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95194"/>
            <a:ext cx="8905698" cy="58099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Hopefully by now you are feeling more comfortable with </a:t>
            </a:r>
            <a:r>
              <a:rPr lang="en-US" sz="2400" dirty="0">
                <a:solidFill>
                  <a:srgbClr val="1E1E1E"/>
                </a:solidFill>
                <a:latin typeface="Roboto"/>
              </a:rPr>
              <a:t>Confidence Intervals and Hypothesis Tests with Proportions (both one and two samples)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Similar to other Inference Tests/Procedures you should be able to write a clear/concise solution in context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125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460606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2002 MC #8   Homework Problem Tuesday 04/07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95194"/>
            <a:ext cx="8905698" cy="58099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CA5708-D57B-2C42-A2D4-F40943AD52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572" y="1879600"/>
            <a:ext cx="8538217" cy="390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15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56" y="90412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6" y="90412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6" y="902928"/>
            <a:ext cx="119060" cy="11906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16">
              <a:defRPr/>
            </a:pPr>
            <a:endParaRPr lang="en-US" sz="2699" b="1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03" y="578601"/>
            <a:ext cx="8905208" cy="309532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Device and Internet Access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3C33B-5E37-4E4F-A1C6-6A759CDC5D2E}"/>
              </a:ext>
            </a:extLst>
          </p:cNvPr>
          <p:cNvSpPr txBox="1"/>
          <p:nvPr/>
        </p:nvSpPr>
        <p:spPr>
          <a:xfrm>
            <a:off x="361803" y="3738107"/>
            <a:ext cx="8905208" cy="2799564"/>
          </a:xfrm>
          <a:prstGeom prst="rect">
            <a:avLst/>
          </a:prstGeom>
          <a:noFill/>
        </p:spPr>
        <p:txBody>
          <a:bodyPr wrap="square" lIns="37917" tIns="37917" rIns="37917" bIns="37917" rtlCol="0">
            <a:spAutoFit/>
          </a:bodyPr>
          <a:lstStyle/>
          <a:p>
            <a:pPr algn="ctr"/>
            <a:r>
              <a:rPr lang="en-US" sz="2528" dirty="0"/>
              <a:t>We know that not all students have access to the internet or a device. We’re working on solutions to help students get what they need to show their best work. If you need mobile tools or connectivity or know someone who does, </a:t>
            </a:r>
            <a:r>
              <a:rPr lang="en-US" sz="2528" b="1" dirty="0"/>
              <a:t>you can reach us directly to let us know</a:t>
            </a:r>
            <a:r>
              <a:rPr lang="en-US" sz="2528" dirty="0"/>
              <a:t>.</a:t>
            </a:r>
          </a:p>
          <a:p>
            <a:pPr algn="ctr"/>
            <a:endParaRPr lang="en-US" sz="2106" b="1" dirty="0"/>
          </a:p>
          <a:p>
            <a:pPr algn="ctr"/>
            <a:r>
              <a:rPr lang="en-US" sz="2949" b="1" dirty="0" err="1"/>
              <a:t>cb.org</a:t>
            </a:r>
            <a:r>
              <a:rPr lang="en-US" sz="2949" b="1" dirty="0"/>
              <a:t>/tech</a:t>
            </a:r>
            <a:endParaRPr lang="en-US" sz="2949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2B1456-05D8-5743-B9A9-6FD0CFD856A7}"/>
              </a:ext>
            </a:extLst>
          </p:cNvPr>
          <p:cNvGrpSpPr/>
          <p:nvPr/>
        </p:nvGrpSpPr>
        <p:grpSpPr>
          <a:xfrm>
            <a:off x="3825279" y="1324133"/>
            <a:ext cx="1979528" cy="1977973"/>
            <a:chOff x="5691514" y="4575025"/>
            <a:chExt cx="736209" cy="7356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5568AC-2F09-8B45-BD81-56144E4FA90E}"/>
                </a:ext>
              </a:extLst>
            </p:cNvPr>
            <p:cNvSpPr/>
            <p:nvPr/>
          </p:nvSpPr>
          <p:spPr>
            <a:xfrm>
              <a:off x="5693622" y="4575025"/>
              <a:ext cx="731520" cy="73152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7917" tIns="37917" rIns="37917" bIns="37917" rtlCol="0" anchor="ctr">
              <a:normAutofit/>
            </a:bodyPr>
            <a:lstStyle/>
            <a:p>
              <a:pPr algn="ctr"/>
              <a:endParaRPr lang="en-US" sz="2106" b="1" dirty="0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A2127A-0ACF-DC47-85CF-C6050F4D9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514" y="4579136"/>
              <a:ext cx="736209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303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65B2D3F-CE44-4EE4-97E4-1C0F5180A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-1"/>
            <a:ext cx="9630833" cy="722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8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1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INTRODUCTIONS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71549"/>
            <a:ext cx="9087089" cy="58099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1E1E1E"/>
                </a:solidFill>
              </a:rPr>
              <a:t>Welcome to our first AP Statistics Virtual Instruction Session!!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1E1E1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1E1E1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Brendan Murphy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John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Bapst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Memorial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Bangor,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Luke Wilco</a:t>
            </a:r>
            <a:r>
              <a:rPr lang="en-US" sz="2000" dirty="0">
                <a:solidFill>
                  <a:srgbClr val="1E1E1E"/>
                </a:solidFill>
                <a:latin typeface="Roboto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1E1E1E"/>
                </a:solidFill>
                <a:latin typeface="Roboto"/>
              </a:rPr>
              <a:t>East Kentwood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1E1E1E"/>
                </a:solidFill>
                <a:latin typeface="Roboto"/>
              </a:rPr>
              <a:t>Kentwood, MI</a:t>
            </a:r>
          </a:p>
          <a:p>
            <a:pPr lvl="0">
              <a:defRPr/>
            </a:pPr>
            <a:r>
              <a:rPr lang="en-US" sz="1400" dirty="0">
                <a:hlinkClick r:id="rId8"/>
              </a:rPr>
              <a:t>www.statsmedic.com/youtube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EDB5591-C30A-3E43-8E5D-395326DD8E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1756" y="2677736"/>
            <a:ext cx="1236858" cy="1848613"/>
          </a:xfrm>
          <a:prstGeom prst="rect">
            <a:avLst/>
          </a:prstGeom>
        </p:spPr>
      </p:pic>
      <p:pic>
        <p:nvPicPr>
          <p:cNvPr id="6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5672A44F-C63E-5548-9356-3697B8127F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1756" y="4880164"/>
            <a:ext cx="1236859" cy="17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8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0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HOMEWORK REVIEW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8" y="1049629"/>
            <a:ext cx="9087089" cy="58715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C98A56A-D8FE-2648-9532-E2887A1E7A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7962" y="1125623"/>
            <a:ext cx="7440713" cy="573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7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7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UPDATES FOR STUDENTS/TEACHERS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8" y="1049629"/>
            <a:ext cx="9087089" cy="55021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2400" dirty="0">
                <a:hlinkClick r:id="rId8" tooltip="Original URL:&#10;http://collegeboard.org/ap-covid19-updates&#10;&#10;Click to follow link."/>
              </a:rPr>
              <a:t>http://collegeboard.org/ap-covid19-updates</a:t>
            </a:r>
            <a:endParaRPr lang="en-US" sz="2400" dirty="0"/>
          </a:p>
          <a:p>
            <a:pPr lvl="0" algn="ctr"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endParaRPr lang="en-US" sz="2400" dirty="0"/>
          </a:p>
          <a:p>
            <a:pPr algn="ctr"/>
            <a:r>
              <a:rPr lang="en-US" sz="2400" dirty="0">
                <a:hlinkClick r:id="rId9"/>
              </a:rPr>
              <a:t>https://apstudents.collegeboard.org/coronavirus-updates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24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9796145-68C9-4F8B-AFC1-B16652D2B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8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7823247"/>
              </p:ext>
            </p:ext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0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YOU NEED TO KNOW-TOPIC 6.5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95194"/>
            <a:ext cx="8905698" cy="56560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7DFD4D-7F91-7146-9A15-A598AA1147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7868" y="1405168"/>
            <a:ext cx="6125982" cy="534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87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YOU NEED TO KNOW-TOPIC 6.11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24567"/>
            <a:ext cx="8905698" cy="58715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37EDEF-86EA-D443-9670-49AF381C8C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9019" y="1481136"/>
            <a:ext cx="7273324" cy="49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94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82595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YOU NEED TO KNOW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346292"/>
            <a:ext cx="8905698" cy="50405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r>
              <a:rPr lang="en-US" sz="3600" dirty="0">
                <a:solidFill>
                  <a:srgbClr val="1E1E1E"/>
                </a:solidFill>
                <a:latin typeface="Roboto"/>
              </a:rPr>
              <a:t>Don’t forget your ZAPTAX!!</a:t>
            </a:r>
          </a:p>
          <a:p>
            <a:endParaRPr lang="en-US" sz="3600" dirty="0">
              <a:solidFill>
                <a:srgbClr val="1E1E1E"/>
              </a:solidFill>
              <a:latin typeface="Roboto"/>
            </a:endParaRPr>
          </a:p>
          <a:p>
            <a:endParaRPr lang="en-US" sz="3600" dirty="0">
              <a:solidFill>
                <a:srgbClr val="1E1E1E"/>
              </a:solidFill>
              <a:latin typeface="Roboto"/>
            </a:endParaRPr>
          </a:p>
          <a:p>
            <a:r>
              <a:rPr lang="en-US" sz="3600" dirty="0">
                <a:solidFill>
                  <a:srgbClr val="1E1E1E"/>
                </a:solidFill>
                <a:latin typeface="Roboto"/>
              </a:rPr>
              <a:t>Z= Z Table</a:t>
            </a:r>
          </a:p>
          <a:p>
            <a:r>
              <a:rPr lang="en-US" sz="3600" dirty="0">
                <a:solidFill>
                  <a:srgbClr val="1E1E1E"/>
                </a:solidFill>
                <a:latin typeface="Roboto"/>
              </a:rPr>
              <a:t>A=Always</a:t>
            </a:r>
          </a:p>
          <a:p>
            <a:r>
              <a:rPr lang="en-US" sz="3600" dirty="0">
                <a:solidFill>
                  <a:srgbClr val="1E1E1E"/>
                </a:solidFill>
                <a:latin typeface="Roboto"/>
              </a:rPr>
              <a:t>P=Proportions</a:t>
            </a:r>
          </a:p>
          <a:p>
            <a:r>
              <a:rPr lang="en-US" sz="3600" dirty="0">
                <a:solidFill>
                  <a:srgbClr val="1E1E1E"/>
                </a:solidFill>
                <a:latin typeface="Roboto"/>
              </a:rPr>
              <a:t>T=T Table</a:t>
            </a:r>
          </a:p>
          <a:p>
            <a:r>
              <a:rPr lang="en-US" sz="3600" dirty="0">
                <a:solidFill>
                  <a:srgbClr val="1E1E1E"/>
                </a:solidFill>
                <a:latin typeface="Roboto"/>
              </a:rPr>
              <a:t>A=Always</a:t>
            </a:r>
          </a:p>
          <a:p>
            <a:r>
              <a:rPr lang="en-US" sz="3600" dirty="0">
                <a:solidFill>
                  <a:srgbClr val="1E1E1E"/>
                </a:solidFill>
                <a:latin typeface="Roboto"/>
              </a:rPr>
              <a:t>X= Means</a:t>
            </a:r>
          </a:p>
        </p:txBody>
      </p:sp>
    </p:spTree>
    <p:extLst>
      <p:ext uri="{BB962C8B-B14F-4D97-AF65-F5344CB8AC3E}">
        <p14:creationId xmlns:p14="http://schemas.microsoft.com/office/powerpoint/2010/main" val="3428851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82595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YOU NEED TO KNOW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213944"/>
            <a:ext cx="8905698" cy="56560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r>
              <a:rPr lang="en-US" sz="2800" dirty="0">
                <a:solidFill>
                  <a:srgbClr val="1E1E1E"/>
                </a:solidFill>
                <a:latin typeface="Roboto"/>
              </a:rPr>
              <a:t>I always ask my students these four questions when doing Statistical Inference Problems:</a:t>
            </a:r>
          </a:p>
          <a:p>
            <a:endParaRPr lang="en-US" sz="2800" dirty="0">
              <a:solidFill>
                <a:srgbClr val="1E1E1E"/>
              </a:solidFill>
              <a:latin typeface="Roboto"/>
            </a:endParaRP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rgbClr val="1E1E1E"/>
                </a:solidFill>
                <a:latin typeface="Roboto"/>
              </a:rPr>
              <a:t>Does this problem feel like a Confidence Interval or a Hypothesis Test?</a:t>
            </a:r>
          </a:p>
          <a:p>
            <a:pPr marL="457200" indent="-457200">
              <a:buAutoNum type="arabicPeriod" startAt="2"/>
            </a:pPr>
            <a:r>
              <a:rPr lang="en-US" sz="2800" dirty="0">
                <a:solidFill>
                  <a:srgbClr val="1E1E1E"/>
                </a:solidFill>
                <a:latin typeface="Roboto"/>
              </a:rPr>
              <a:t>Do we have one sample or two samples?</a:t>
            </a:r>
          </a:p>
          <a:p>
            <a:pPr marL="457200" indent="-457200">
              <a:buAutoNum type="arabicPeriod" startAt="3"/>
            </a:pPr>
            <a:r>
              <a:rPr lang="en-US" sz="2800" dirty="0">
                <a:solidFill>
                  <a:srgbClr val="1E1E1E"/>
                </a:solidFill>
                <a:latin typeface="Roboto"/>
              </a:rPr>
              <a:t>Are we dealing with proportions or means?</a:t>
            </a:r>
          </a:p>
          <a:p>
            <a:pPr marL="457200" indent="-457200">
              <a:buAutoNum type="arabicPeriod" startAt="3"/>
            </a:pPr>
            <a:r>
              <a:rPr lang="en-US" sz="2800" dirty="0">
                <a:solidFill>
                  <a:srgbClr val="1E1E1E"/>
                </a:solidFill>
                <a:latin typeface="Roboto"/>
              </a:rPr>
              <a:t>Do we need to read a Z Table or a T Table?</a:t>
            </a:r>
          </a:p>
          <a:p>
            <a:pPr marL="457200" indent="-457200">
              <a:buAutoNum type="arabicPeriod" startAt="3"/>
            </a:pPr>
            <a:endParaRPr lang="en-US" sz="2800" dirty="0">
              <a:solidFill>
                <a:srgbClr val="1E1E1E"/>
              </a:solidFill>
              <a:latin typeface="Roboto"/>
            </a:endParaRPr>
          </a:p>
          <a:p>
            <a:pPr marL="457200" indent="-457200">
              <a:buAutoNum type="arabicPeriod" startAt="3"/>
            </a:pPr>
            <a:endParaRPr lang="en-US" sz="2800" dirty="0">
              <a:solidFill>
                <a:srgbClr val="1E1E1E"/>
              </a:solidFill>
              <a:latin typeface="Roboto"/>
            </a:endParaRPr>
          </a:p>
          <a:p>
            <a:r>
              <a:rPr lang="en-US" sz="2800" dirty="0">
                <a:solidFill>
                  <a:srgbClr val="1E1E1E"/>
                </a:solidFill>
                <a:latin typeface="Roboto"/>
              </a:rPr>
              <a:t>If we can answer these questions correctly if helps them to “name the test” and to get into the problem and hopefully solve it correctly.</a:t>
            </a:r>
          </a:p>
        </p:txBody>
      </p:sp>
    </p:spTree>
    <p:extLst>
      <p:ext uri="{BB962C8B-B14F-4D97-AF65-F5344CB8AC3E}">
        <p14:creationId xmlns:p14="http://schemas.microsoft.com/office/powerpoint/2010/main" val="29483870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fm8L.R8RlOVq2qHZmpW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8q40Fynz4pzQDKKamaA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R2J.75USiTxMSUmGmjA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CnRorNzR66BpEjpWQKe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NphEhICvUlXYxUiFXS9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B-K12">
  <a:themeElements>
    <a:clrScheme name="CB-K12">
      <a:dk1>
        <a:srgbClr val="1E1E1E"/>
      </a:dk1>
      <a:lt1>
        <a:srgbClr val="DCDCDC"/>
      </a:lt1>
      <a:dk2>
        <a:srgbClr val="FFFFFF"/>
      </a:dk2>
      <a:lt2>
        <a:srgbClr val="E57200"/>
      </a:lt2>
      <a:accent1>
        <a:srgbClr val="DCDCDC"/>
      </a:accent1>
      <a:accent2>
        <a:srgbClr val="FFFFFF"/>
      </a:accent2>
      <a:accent3>
        <a:srgbClr val="009CDE"/>
      </a:accent3>
      <a:accent4>
        <a:srgbClr val="71C5E8"/>
      </a:accent4>
      <a:accent5>
        <a:srgbClr val="505050"/>
      </a:accent5>
      <a:accent6>
        <a:srgbClr val="888888"/>
      </a:accent6>
      <a:hlink>
        <a:srgbClr val="1E1E1E"/>
      </a:hlink>
      <a:folHlink>
        <a:srgbClr val="009CDE"/>
      </a:folHlink>
    </a:clrScheme>
    <a:fontScheme name="CB-K12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9050">
          <a:noFill/>
        </a:ln>
      </a:spPr>
      <a:bodyPr lIns="36000" tIns="36000" rIns="36000" bIns="36000" rtlCol="0" anchor="ctr">
        <a:normAutofit/>
      </a:bodyPr>
      <a:lstStyle>
        <a:defPPr algn="ctr">
          <a:defRPr sz="2000"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DDDDD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B-K12" id="{20BB08C5-25F0-46B1-9C83-860C83962183}" vid="{F6A58278-BC4E-404D-8FB5-CAEDB1199C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D3FF447BA0B14F9CF529B5C5DF2DEA" ma:contentTypeVersion="13" ma:contentTypeDescription="Create a new document." ma:contentTypeScope="" ma:versionID="f53fde1e93389a6c4d588f42c665f492">
  <xsd:schema xmlns:xsd="http://www.w3.org/2001/XMLSchema" xmlns:xs="http://www.w3.org/2001/XMLSchema" xmlns:p="http://schemas.microsoft.com/office/2006/metadata/properties" xmlns:ns3="29290a24-c851-445c-ad00-0fdf6255719c" xmlns:ns4="e2766298-136c-439d-b755-a2db652f6339" targetNamespace="http://schemas.microsoft.com/office/2006/metadata/properties" ma:root="true" ma:fieldsID="b936630a4f4899d6b97a7e00781ba76e" ns3:_="" ns4:_="">
    <xsd:import namespace="29290a24-c851-445c-ad00-0fdf6255719c"/>
    <xsd:import namespace="e2766298-136c-439d-b755-a2db652f633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90a24-c851-445c-ad00-0fdf625571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766298-136c-439d-b755-a2db652f63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78068-D330-49E0-B08D-DCA7AD5877A8}">
  <ds:schemaRefs>
    <ds:schemaRef ds:uri="http://purl.org/dc/terms/"/>
    <ds:schemaRef ds:uri="http://schemas.microsoft.com/office/2006/metadata/properties"/>
    <ds:schemaRef ds:uri="e2766298-136c-439d-b755-a2db652f6339"/>
    <ds:schemaRef ds:uri="http://schemas.microsoft.com/office/2006/documentManagement/types"/>
    <ds:schemaRef ds:uri="http://schemas.microsoft.com/office/infopath/2007/PartnerControls"/>
    <ds:schemaRef ds:uri="29290a24-c851-445c-ad00-0fdf6255719c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F8710E0-2425-4A75-9D93-FD2D0C3DA9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90a24-c851-445c-ad00-0fdf6255719c"/>
    <ds:schemaRef ds:uri="e2766298-136c-439d-b755-a2db652f63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D94E9D-2ED9-4975-99B9-A78ABDE052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CB-K12</Template>
  <TotalTime>4438</TotalTime>
  <Words>362</Words>
  <Application>Microsoft Macintosh PowerPoint</Application>
  <PresentationFormat>Custom</PresentationFormat>
  <Paragraphs>222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Marlett</vt:lpstr>
      <vt:lpstr>Roboto</vt:lpstr>
      <vt:lpstr>Roboto Slab</vt:lpstr>
      <vt:lpstr>Verdana</vt:lpstr>
      <vt:lpstr>CB-K12</vt:lpstr>
      <vt:lpstr>think-cell Slide</vt:lpstr>
      <vt:lpstr>PowerPoint Presentation</vt:lpstr>
      <vt:lpstr>INTRODUCTIONS</vt:lpstr>
      <vt:lpstr>HOMEWORK REVIEW</vt:lpstr>
      <vt:lpstr>UPDATES FOR STUDENTS/TEACHERS</vt:lpstr>
      <vt:lpstr>PowerPoint Presentation</vt:lpstr>
      <vt:lpstr>WHAT YOU NEED TO KNOW-TOPIC 6.5</vt:lpstr>
      <vt:lpstr>WHAT YOU NEED TO KNOW-TOPIC 6.11</vt:lpstr>
      <vt:lpstr>WHAT YOU NEED TO KNOW</vt:lpstr>
      <vt:lpstr>WHAT YOU NEED TO KNOW</vt:lpstr>
      <vt:lpstr>WHAT YOU NEED TO KNOW</vt:lpstr>
      <vt:lpstr>PowerPoint Presentation</vt:lpstr>
      <vt:lpstr>1998 AP Statistics Free Response #5</vt:lpstr>
      <vt:lpstr>2012 AP Statistics Free Response #4 </vt:lpstr>
      <vt:lpstr>2015 AP Statistics FRQ #4</vt:lpstr>
      <vt:lpstr>PowerPoint Presentation</vt:lpstr>
      <vt:lpstr>DEBRIEF AND SUMMARY</vt:lpstr>
      <vt:lpstr>2002 MC #8   Homework Problem Tuesday 04/07</vt:lpstr>
      <vt:lpstr>Device and Internet Access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CB-K12</dc:title>
  <dc:creator>College Board</dc:creator>
  <cp:lastModifiedBy>Brendan Murphy</cp:lastModifiedBy>
  <cp:revision>84</cp:revision>
  <dcterms:created xsi:type="dcterms:W3CDTF">2019-04-30T21:25:41Z</dcterms:created>
  <dcterms:modified xsi:type="dcterms:W3CDTF">2020-04-06T23:21:56Z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0x010100F3D3FF447BA0B14F9CF529B5C5DF2DEA</vt:lpwstr>
  </property>
</Properties>
</file>