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303" r:id="rId5"/>
    <p:sldId id="262" r:id="rId6"/>
    <p:sldId id="306" r:id="rId7"/>
    <p:sldId id="314" r:id="rId8"/>
    <p:sldId id="257" r:id="rId9"/>
    <p:sldId id="269" r:id="rId10"/>
    <p:sldId id="321" r:id="rId11"/>
    <p:sldId id="261" r:id="rId12"/>
    <p:sldId id="296" r:id="rId13"/>
    <p:sldId id="304" r:id="rId14"/>
    <p:sldId id="307" r:id="rId15"/>
    <p:sldId id="318" r:id="rId16"/>
    <p:sldId id="319" r:id="rId17"/>
    <p:sldId id="323" r:id="rId18"/>
    <p:sldId id="291" r:id="rId19"/>
    <p:sldId id="274" r:id="rId20"/>
    <p:sldId id="300" r:id="rId21"/>
    <p:sldId id="286" r:id="rId22"/>
    <p:sldId id="292" r:id="rId23"/>
  </p:sldIdLst>
  <p:sldSz cx="9631363" cy="7223125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356" userDrawn="1">
          <p15:clr>
            <a:srgbClr val="A4A3A4"/>
          </p15:clr>
        </p15:guide>
        <p15:guide id="3" orient="horz" pos="2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elman, Dana Lea" initials="KDL" lastIdx="6" clrIdx="0">
    <p:extLst>
      <p:ext uri="{19B8F6BF-5375-455C-9EA6-DF929625EA0E}">
        <p15:presenceInfo xmlns:p15="http://schemas.microsoft.com/office/powerpoint/2012/main" userId="S::dkopelman@collegeboard.org::20979823-5b91-44f0-b53d-0aedd2b25d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24516"/>
    <a:srgbClr val="C7C7C7"/>
    <a:srgbClr val="EAEAEA"/>
    <a:srgbClr val="F09E00"/>
    <a:srgbClr val="26A64E"/>
    <a:srgbClr val="F16B4E"/>
    <a:srgbClr val="2BBFF4"/>
    <a:srgbClr val="4BA7F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7474" autoAdjust="0"/>
  </p:normalViewPr>
  <p:slideViewPr>
    <p:cSldViewPr snapToGrid="0" showGuides="1">
      <p:cViewPr varScale="1">
        <p:scale>
          <a:sx n="106" d="100"/>
          <a:sy n="106" d="100"/>
        </p:scale>
        <p:origin x="536" y="184"/>
      </p:cViewPr>
      <p:guideLst>
        <p:guide pos="5356"/>
        <p:guide orient="horz" pos="2275"/>
      </p:guideLst>
    </p:cSldViewPr>
  </p:slideViewPr>
  <p:outlineViewPr>
    <p:cViewPr>
      <p:scale>
        <a:sx n="33" d="100"/>
        <a:sy n="33" d="100"/>
      </p:scale>
      <p:origin x="0" y="-3145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680C-5B48-460E-B481-2C9E1A1DFEF0}" type="datetimeFigureOut">
              <a:rPr lang="en-US" smtClean="0"/>
              <a:t>4/19/20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F150-6D2A-4DA1-BED8-20A773521B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8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2400" y="358775"/>
            <a:ext cx="9098240" cy="612788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00" y="1618488"/>
            <a:ext cx="3814207" cy="621106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345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01" y="5333781"/>
            <a:ext cx="3814207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500" b="1">
                <a:solidFill>
                  <a:schemeClr val="accent2"/>
                </a:solidFill>
                <a:latin typeface="+mj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793068" y="366033"/>
            <a:ext cx="4587572" cy="6120629"/>
          </a:xfrm>
          <a:custGeom>
            <a:avLst/>
            <a:gdLst>
              <a:gd name="connsiteX0" fmla="*/ 2394783 w 6080760"/>
              <a:gd name="connsiteY0" fmla="*/ 0 h 6084855"/>
              <a:gd name="connsiteX1" fmla="*/ 3872619 w 6080760"/>
              <a:gd name="connsiteY1" fmla="*/ 0 h 6084855"/>
              <a:gd name="connsiteX2" fmla="*/ 4065568 w 6080760"/>
              <a:gd name="connsiteY2" fmla="*/ 49612 h 6084855"/>
              <a:gd name="connsiteX3" fmla="*/ 6013655 w 6080760"/>
              <a:gd name="connsiteY3" fmla="*/ 1805104 h 6084855"/>
              <a:gd name="connsiteX4" fmla="*/ 6080760 w 6080760"/>
              <a:gd name="connsiteY4" fmla="*/ 1980033 h 6084855"/>
              <a:gd name="connsiteX5" fmla="*/ 6080760 w 6080760"/>
              <a:gd name="connsiteY5" fmla="*/ 4099313 h 6084855"/>
              <a:gd name="connsiteX6" fmla="*/ 6021140 w 6080760"/>
              <a:gd name="connsiteY6" fmla="*/ 4262206 h 6084855"/>
              <a:gd name="connsiteX7" fmla="*/ 4065568 w 6080760"/>
              <a:gd name="connsiteY7" fmla="*/ 6035244 h 6084855"/>
              <a:gd name="connsiteX8" fmla="*/ 3882178 w 6080760"/>
              <a:gd name="connsiteY8" fmla="*/ 6084855 h 6084855"/>
              <a:gd name="connsiteX9" fmla="*/ 2394778 w 6080760"/>
              <a:gd name="connsiteY9" fmla="*/ 6084855 h 6084855"/>
              <a:gd name="connsiteX10" fmla="*/ 2201834 w 6080760"/>
              <a:gd name="connsiteY10" fmla="*/ 6035244 h 6084855"/>
              <a:gd name="connsiteX11" fmla="*/ 0 w 6080760"/>
              <a:gd name="connsiteY11" fmla="*/ 3042428 h 6084855"/>
              <a:gd name="connsiteX12" fmla="*/ 2201834 w 6080760"/>
              <a:gd name="connsiteY12" fmla="*/ 49612 h 608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0" h="6084855">
                <a:moveTo>
                  <a:pt x="2394783" y="0"/>
                </a:moveTo>
                <a:lnTo>
                  <a:pt x="3872619" y="0"/>
                </a:lnTo>
                <a:lnTo>
                  <a:pt x="4065568" y="49612"/>
                </a:lnTo>
                <a:cubicBezTo>
                  <a:pt x="4942564" y="322387"/>
                  <a:pt x="5654401" y="970025"/>
                  <a:pt x="6013655" y="1805104"/>
                </a:cubicBezTo>
                <a:lnTo>
                  <a:pt x="6080760" y="1980033"/>
                </a:lnTo>
                <a:lnTo>
                  <a:pt x="6080760" y="4099313"/>
                </a:lnTo>
                <a:lnTo>
                  <a:pt x="6021140" y="4262206"/>
                </a:lnTo>
                <a:cubicBezTo>
                  <a:pt x="5664348" y="5105755"/>
                  <a:pt x="4948697" y="5760562"/>
                  <a:pt x="4065568" y="6035244"/>
                </a:cubicBezTo>
                <a:lnTo>
                  <a:pt x="3882178" y="6084855"/>
                </a:lnTo>
                <a:lnTo>
                  <a:pt x="2394778" y="6084855"/>
                </a:lnTo>
                <a:lnTo>
                  <a:pt x="2201834" y="6035244"/>
                </a:lnTo>
                <a:cubicBezTo>
                  <a:pt x="926204" y="5638482"/>
                  <a:pt x="0" y="4448618"/>
                  <a:pt x="0" y="3042428"/>
                </a:cubicBezTo>
                <a:cubicBezTo>
                  <a:pt x="0" y="1636239"/>
                  <a:pt x="926204" y="446375"/>
                  <a:pt x="2201834" y="4961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82401" y="6640450"/>
            <a:ext cx="3106468" cy="288925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93068" y="358775"/>
            <a:ext cx="4587572" cy="6135058"/>
          </a:xfrm>
          <a:custGeom>
            <a:avLst/>
            <a:gdLst>
              <a:gd name="connsiteX0" fmla="*/ 2428341 w 6080761"/>
              <a:gd name="connsiteY0" fmla="*/ 0 h 6099200"/>
              <a:gd name="connsiteX1" fmla="*/ 3846583 w 6080761"/>
              <a:gd name="connsiteY1" fmla="*/ 0 h 6099200"/>
              <a:gd name="connsiteX2" fmla="*/ 4063129 w 6080761"/>
              <a:gd name="connsiteY2" fmla="*/ 58581 h 6099200"/>
              <a:gd name="connsiteX3" fmla="*/ 6017528 w 6080761"/>
              <a:gd name="connsiteY3" fmla="*/ 1830555 h 6099200"/>
              <a:gd name="connsiteX4" fmla="*/ 6080761 w 6080761"/>
              <a:gd name="connsiteY4" fmla="*/ 2003320 h 6099200"/>
              <a:gd name="connsiteX5" fmla="*/ 6080761 w 6080761"/>
              <a:gd name="connsiteY5" fmla="*/ 4095880 h 6099200"/>
              <a:gd name="connsiteX6" fmla="*/ 6017528 w 6080761"/>
              <a:gd name="connsiteY6" fmla="*/ 4268646 h 6099200"/>
              <a:gd name="connsiteX7" fmla="*/ 4063129 w 6080761"/>
              <a:gd name="connsiteY7" fmla="*/ 6040620 h 6099200"/>
              <a:gd name="connsiteX8" fmla="*/ 3846583 w 6080761"/>
              <a:gd name="connsiteY8" fmla="*/ 6099200 h 6099200"/>
              <a:gd name="connsiteX9" fmla="*/ 2428341 w 6080761"/>
              <a:gd name="connsiteY9" fmla="*/ 6099200 h 6099200"/>
              <a:gd name="connsiteX10" fmla="*/ 2200513 w 6080761"/>
              <a:gd name="connsiteY10" fmla="*/ 6040620 h 6099200"/>
              <a:gd name="connsiteX11" fmla="*/ 0 w 6080761"/>
              <a:gd name="connsiteY11" fmla="*/ 3049600 h 6099200"/>
              <a:gd name="connsiteX12" fmla="*/ 2200513 w 6080761"/>
              <a:gd name="connsiteY12" fmla="*/ 58581 h 60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1" h="6099200">
                <a:moveTo>
                  <a:pt x="2428341" y="0"/>
                </a:moveTo>
                <a:lnTo>
                  <a:pt x="3846583" y="0"/>
                </a:lnTo>
                <a:lnTo>
                  <a:pt x="4063129" y="58581"/>
                </a:lnTo>
                <a:cubicBezTo>
                  <a:pt x="4945729" y="333098"/>
                  <a:pt x="5660951" y="987512"/>
                  <a:pt x="6017528" y="1830555"/>
                </a:cubicBezTo>
                <a:lnTo>
                  <a:pt x="6080761" y="2003320"/>
                </a:lnTo>
                <a:lnTo>
                  <a:pt x="6080761" y="4095880"/>
                </a:lnTo>
                <a:lnTo>
                  <a:pt x="6017528" y="4268646"/>
                </a:lnTo>
                <a:cubicBezTo>
                  <a:pt x="5660951" y="5111689"/>
                  <a:pt x="4945728" y="5766103"/>
                  <a:pt x="4063129" y="6040620"/>
                </a:cubicBezTo>
                <a:lnTo>
                  <a:pt x="3846583" y="6099200"/>
                </a:lnTo>
                <a:lnTo>
                  <a:pt x="2428341" y="6099200"/>
                </a:lnTo>
                <a:lnTo>
                  <a:pt x="2200513" y="6040620"/>
                </a:lnTo>
                <a:cubicBezTo>
                  <a:pt x="925648" y="5644095"/>
                  <a:pt x="0" y="4454946"/>
                  <a:pt x="0" y="3049600"/>
                </a:cubicBezTo>
                <a:cubicBezTo>
                  <a:pt x="0" y="1644255"/>
                  <a:pt x="925648" y="455105"/>
                  <a:pt x="2200513" y="58581"/>
                </a:cubicBezTo>
                <a:close/>
              </a:path>
            </a:pathLst>
          </a:custGeom>
          <a:ln>
            <a:noFill/>
          </a:ln>
        </p:spPr>
        <p:txBody>
          <a:bodyPr wrap="square" lIns="274320" tIns="365760" anchor="ctr">
            <a:noAutofit/>
          </a:bodyPr>
          <a:lstStyle>
            <a:lvl1pPr marL="0" indent="0" algn="ctr">
              <a:buNone/>
              <a:defRPr sz="135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Brand Approved Picture for Cover</a:t>
            </a:r>
            <a:br>
              <a:rPr lang="en-US" dirty="0"/>
            </a:br>
            <a:r>
              <a:rPr lang="en-US" dirty="0"/>
              <a:t>(Square Pictures only)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16" y="939800"/>
            <a:ext cx="3358892" cy="452438"/>
          </a:xfrm>
        </p:spPr>
        <p:txBody>
          <a:bodyPr>
            <a:noAutofit/>
          </a:bodyPr>
          <a:lstStyle>
            <a:lvl1pPr marL="0" indent="0">
              <a:buNone/>
              <a:defRPr lang="en-US" sz="1200" b="0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Copy, paste and align top left of chosen program logo to this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094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5C446E-963D-4FD5-8D0F-7023684091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49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5C446E-963D-4FD5-8D0F-702368409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EA7837-D0E4-4EF5-9C2D-30957ADC4C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7798" y="430311"/>
            <a:ext cx="8915768" cy="6425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Full Background Photo Photo To Highlight a Key Message</a:t>
            </a:r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91984" y="737176"/>
            <a:ext cx="4597544" cy="4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1"/>
              <a:t>This is a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7798" y="455926"/>
            <a:ext cx="891576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36116" y="184728"/>
            <a:ext cx="9359131" cy="6853668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  <a:br>
              <a:rPr lang="en-US" dirty="0"/>
            </a:br>
            <a:r>
              <a:rPr lang="en-US" dirty="0"/>
              <a:t>(Use Format Background to Change Picture)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E8A6A2C-8C88-3241-8B6A-AC170FE03852}"/>
              </a:ext>
            </a:extLst>
          </p:cNvPr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1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21561"/>
            <a:ext cx="9631363" cy="3780000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34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76921" y="2028307"/>
            <a:ext cx="1165442" cy="1211604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7288950" y="2157617"/>
            <a:ext cx="1165442" cy="1211604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8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1315" y="3110096"/>
            <a:ext cx="3599174" cy="621106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45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36" y="6221651"/>
            <a:ext cx="1417492" cy="3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0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3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6C0-B214-48D0-AD3A-E06942AE80EE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1FFA-257E-4D4F-B519-344AF5A8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52" y="1182118"/>
            <a:ext cx="8186659" cy="2514718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21" y="3793813"/>
            <a:ext cx="7223522" cy="1743916"/>
          </a:xfrm>
        </p:spPr>
        <p:txBody>
          <a:bodyPr/>
          <a:lstStyle>
            <a:lvl1pPr marL="0" indent="0" algn="ctr">
              <a:buNone/>
              <a:defRPr sz="2528"/>
            </a:lvl1pPr>
            <a:lvl2pPr marL="481523" indent="0" algn="ctr">
              <a:buNone/>
              <a:defRPr sz="2106"/>
            </a:lvl2pPr>
            <a:lvl3pPr marL="963046" indent="0" algn="ctr">
              <a:buNone/>
              <a:defRPr sz="1896"/>
            </a:lvl3pPr>
            <a:lvl4pPr marL="1444569" indent="0" algn="ctr">
              <a:buNone/>
              <a:defRPr sz="1685"/>
            </a:lvl4pPr>
            <a:lvl5pPr marL="1926092" indent="0" algn="ctr">
              <a:buNone/>
              <a:defRPr sz="1685"/>
            </a:lvl5pPr>
            <a:lvl6pPr marL="2407615" indent="0" algn="ctr">
              <a:buNone/>
              <a:defRPr sz="1685"/>
            </a:lvl6pPr>
            <a:lvl7pPr marL="2889138" indent="0" algn="ctr">
              <a:buNone/>
              <a:defRPr sz="1685"/>
            </a:lvl7pPr>
            <a:lvl8pPr marL="3370661" indent="0" algn="ctr">
              <a:buNone/>
              <a:defRPr sz="1685"/>
            </a:lvl8pPr>
            <a:lvl9pPr marL="3852184" indent="0" algn="ctr">
              <a:buNone/>
              <a:defRPr sz="16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1B0-F328-4718-B5A2-F461E1F4E420}" type="datetimeFigureOut">
              <a:rPr lang="en-US" smtClean="0"/>
              <a:t>4/19/20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94A-50D6-474B-82EF-BBB1132C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414437" y="620397"/>
            <a:ext cx="8216926" cy="6602729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59069" y="924570"/>
            <a:ext cx="6510576" cy="164610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4050"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9069" y="6093208"/>
            <a:ext cx="5094108" cy="7044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100" b="0">
                <a:solidFill>
                  <a:schemeClr val="accent3"/>
                </a:solidFill>
                <a:latin typeface="+mn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070346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050">
                <a:solidFill>
                  <a:schemeClr val="accent3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91455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50">
                <a:solidFill>
                  <a:schemeClr val="tx2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Add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437" cy="6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CC2EEF-1F5A-44BA-A894-1FBB47676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621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CC2EEF-1F5A-44BA-A894-1FBB4767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F1EC3AF-05CF-414D-A56A-748443204B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659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0F0CD4-F134-4393-85EE-F212B5E6F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42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0F0CD4-F134-4393-85EE-F212B5E6F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B86CE6F-0238-4FA6-A98D-2A2671D6A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594" y="1229710"/>
            <a:ext cx="9068175" cy="3479450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l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A66DD-47B6-41AF-856C-60DA6DFCF9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08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A66DD-47B6-41AF-856C-60DA6DFCF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D3A3A6-74B7-4401-98A3-0D4D473F5A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2897" y="6585155"/>
            <a:ext cx="767687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8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672897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72897" y="463763"/>
            <a:ext cx="7676871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7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C5B168-3E9E-4320-B0DB-444B32EA83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301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C5B168-3E9E-4320-B0DB-444B32EA8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6AC7A1-98DA-4510-AA81-E278E57ABE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79053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1779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5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4640" y="455926"/>
            <a:ext cx="463085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003678-DADB-422E-92E2-650549F8D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02328194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think-cell Slide" r:id="rId22" imgW="473" imgH="473" progId="TCLayout.ActiveDocument.1">
                  <p:embed/>
                </p:oleObj>
              </mc:Choice>
              <mc:Fallback>
                <p:oleObj name="think-cell Slide" r:id="rId22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003678-DADB-422E-92E2-650549F8D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281595" y="1278372"/>
            <a:ext cx="8929043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9"/>
    </p:custDataLst>
    <p:extLst>
      <p:ext uri="{BB962C8B-B14F-4D97-AF65-F5344CB8AC3E}">
        <p14:creationId xmlns:p14="http://schemas.microsoft.com/office/powerpoint/2010/main" val="60106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62" r:id="rId3"/>
    <p:sldLayoutId id="2147483682" r:id="rId4"/>
    <p:sldLayoutId id="2147483690" r:id="rId5"/>
    <p:sldLayoutId id="2147483678" r:id="rId6"/>
    <p:sldLayoutId id="2147483679" r:id="rId7"/>
    <p:sldLayoutId id="2147483681" r:id="rId8"/>
    <p:sldLayoutId id="2147483680" r:id="rId9"/>
    <p:sldLayoutId id="2147483663" r:id="rId10"/>
    <p:sldLayoutId id="2147483664" r:id="rId11"/>
    <p:sldLayoutId id="2147483677" r:id="rId12"/>
    <p:sldLayoutId id="2147483691" r:id="rId13"/>
    <p:sldLayoutId id="2147483686" r:id="rId14"/>
    <p:sldLayoutId id="2147483692" r:id="rId15"/>
    <p:sldLayoutId id="2147483693" r:id="rId16"/>
  </p:sldLayoutIdLst>
  <p:txStyles>
    <p:titleStyle>
      <a:lvl1pPr algn="l" defTabSz="73600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597" marR="0" indent="-203597" algn="l" defTabSz="735806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35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431006" marR="0" indent="-89297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2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789385" marR="0" indent="-215504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2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090422" marR="0" indent="-157734" algn="l" defTabSz="73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02" indent="-184001" algn="l" defTabSz="73600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024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2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0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28003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0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68000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2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0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8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6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4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0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1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medic.com/youtube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board.org/ap-covid19-updates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apcoronavirusupdates.collegeboard.org/educators/course-schedule" TargetMode="Externa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apstudents.collegeboard.org/coronavirus-upd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2AB356-E41C-4551-A84F-B7149EE8C5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2AB356-E41C-4551-A84F-B7149EE8C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429A44-6B75-4960-BDC9-8697E7D0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902890"/>
            <a:ext cx="9630833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2007 AP Statistics Multiple Choice #36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221604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D18E15-50CF-9F42-B0DF-71673BA1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91" y="1965643"/>
            <a:ext cx="8596647" cy="360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AP Statistics Multiple Choice #16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5A5ECF-B955-2141-B984-C1C7FE0E2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5" y="2192898"/>
            <a:ext cx="8831179" cy="28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2002 Form B AP Statistics Free Response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52A11A-46E4-344F-84CB-544AC85B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47" y="1916850"/>
            <a:ext cx="8247536" cy="36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2003 Form B AP Statistics Free Response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1E7683-D904-FE4C-96A1-B757887B3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39" y="1475160"/>
            <a:ext cx="8331952" cy="45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9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Form B AP Statistics Free Response #5 (Modified)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EAA995A-9EF8-3445-BF71-D104E681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96" y="1345080"/>
            <a:ext cx="8211637" cy="479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1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FB8B97-E58A-403E-B8DD-C5B2B8F89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4150623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DEBRIEF AND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440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Hopefully by now you are feeling more comfortable with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solving different types of </a:t>
            </a:r>
            <a:r>
              <a:rPr lang="en-US" sz="2400">
                <a:solidFill>
                  <a:srgbClr val="1E1E1E"/>
                </a:solidFill>
                <a:latin typeface="Roboto"/>
              </a:rPr>
              <a:t>Probability questions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Similar to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all problems in AP Statistics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you should be able to write a clear/concise solution in context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2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6"/>
            <a:ext cx="8905698" cy="104484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1997 Multiple Choice #13 Homework Problem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Monday 04/20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655800"/>
            <a:ext cx="8905698" cy="47019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73182FB-445B-D648-A153-91D6B2545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778" y="1777934"/>
            <a:ext cx="7128795" cy="44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56" y="90412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6" y="90412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6" y="902928"/>
            <a:ext cx="119060" cy="11906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>
              <a:defRPr/>
            </a:pPr>
            <a:endParaRPr lang="en-US" sz="2699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03" y="578601"/>
            <a:ext cx="8905208" cy="30953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Device and Internet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361803" y="3738107"/>
            <a:ext cx="8905208" cy="2799564"/>
          </a:xfrm>
          <a:prstGeom prst="rect">
            <a:avLst/>
          </a:prstGeom>
          <a:noFill/>
        </p:spPr>
        <p:txBody>
          <a:bodyPr wrap="square" lIns="37917" tIns="37917" rIns="37917" bIns="37917" rtlCol="0">
            <a:spAutoFit/>
          </a:bodyPr>
          <a:lstStyle/>
          <a:p>
            <a:pPr algn="ctr"/>
            <a:r>
              <a:rPr lang="en-US" sz="2528" dirty="0"/>
              <a:t>We know that not all students have access to the internet or a device. We’re working on solutions to help students get what they need to show their best work. If you need mobile tools or connectivity or know someone who does, </a:t>
            </a:r>
            <a:r>
              <a:rPr lang="en-US" sz="2528" b="1" dirty="0"/>
              <a:t>you can reach us directly to let us know</a:t>
            </a:r>
            <a:r>
              <a:rPr lang="en-US" sz="2528" dirty="0"/>
              <a:t>.</a:t>
            </a:r>
          </a:p>
          <a:p>
            <a:pPr algn="ctr"/>
            <a:endParaRPr lang="en-US" sz="2106" b="1" dirty="0"/>
          </a:p>
          <a:p>
            <a:pPr algn="ctr"/>
            <a:r>
              <a:rPr lang="en-US" sz="2949" b="1" dirty="0" err="1"/>
              <a:t>cb.org</a:t>
            </a:r>
            <a:r>
              <a:rPr lang="en-US" sz="2949" b="1" dirty="0"/>
              <a:t>/tech</a:t>
            </a:r>
            <a:endParaRPr lang="en-US" sz="2949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B1456-05D8-5743-B9A9-6FD0CFD856A7}"/>
              </a:ext>
            </a:extLst>
          </p:cNvPr>
          <p:cNvGrpSpPr/>
          <p:nvPr/>
        </p:nvGrpSpPr>
        <p:grpSpPr>
          <a:xfrm>
            <a:off x="3825279" y="1324133"/>
            <a:ext cx="1979528" cy="1977973"/>
            <a:chOff x="5691514" y="4575025"/>
            <a:chExt cx="736209" cy="7356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5568AC-2F09-8B45-BD81-56144E4FA90E}"/>
                </a:ext>
              </a:extLst>
            </p:cNvPr>
            <p:cNvSpPr/>
            <p:nvPr/>
          </p:nvSpPr>
          <p:spPr>
            <a:xfrm>
              <a:off x="5693622" y="4575025"/>
              <a:ext cx="731520" cy="73152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7917" tIns="37917" rIns="37917" bIns="37917" rtlCol="0" anchor="ctr">
              <a:normAutofit/>
            </a:bodyPr>
            <a:lstStyle/>
            <a:p>
              <a:pPr algn="ctr"/>
              <a:endParaRPr lang="en-US" sz="2106" b="1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A2127A-0ACF-DC47-85CF-C6050F4D9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14" y="4579136"/>
              <a:ext cx="736209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30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5B2D3F-CE44-4EE4-97E4-1C0F5180A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-1"/>
            <a:ext cx="9630833" cy="7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2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71549"/>
            <a:ext cx="9087089" cy="5379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Brendan Murphy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John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Bapst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Memorial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Bangor,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Luke Wilco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East Kentwood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Kentwood, MI</a:t>
            </a:r>
          </a:p>
          <a:p>
            <a:pPr lvl="0">
              <a:defRPr/>
            </a:pPr>
            <a:r>
              <a:rPr lang="en-US" sz="1400" dirty="0">
                <a:hlinkClick r:id="rId8"/>
              </a:rPr>
              <a:t>www.statsmedic.com/youtube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EDB5591-C30A-3E43-8E5D-395326DD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756" y="2677736"/>
            <a:ext cx="1236858" cy="1848613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672A44F-C63E-5548-9356-3697B8127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1756" y="4880164"/>
            <a:ext cx="1236859" cy="17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HOMEWORK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61661"/>
            <a:ext cx="9087089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3FADC5-6C39-194C-9DC2-B5092A652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565" y="1191967"/>
            <a:ext cx="6228994" cy="55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8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UPDATES FOR STUDENTS/TEACHERS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409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hlinkClick r:id="rId8" tooltip="Original URL:&#10;http://collegeboard.org/ap-covid19-updates&#10;&#10;Click to follow link."/>
              </a:rPr>
              <a:t>http://collegeboard.org/ap-covid19-updates</a:t>
            </a: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endParaRPr lang="en-US" sz="2000" dirty="0"/>
          </a:p>
          <a:p>
            <a:pPr algn="ctr"/>
            <a:r>
              <a:rPr lang="en-US" sz="2000" dirty="0">
                <a:hlinkClick r:id="rId9"/>
              </a:rPr>
              <a:t>https://apstudents.collegeboard.org/coronavirus-updates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  <a:hlinkClick r:id="rId10"/>
              </a:rPr>
              <a:t>https://apcoronavirusupdates.collegeboard.org/educators/course-schedule</a:t>
            </a:r>
            <a:endParaRPr lang="en-US" sz="2000" dirty="0">
              <a:solidFill>
                <a:srgbClr val="1E1E1E"/>
              </a:solidFill>
            </a:endParaRPr>
          </a:p>
          <a:p>
            <a:pPr lvl="0">
              <a:defRPr/>
            </a:pPr>
            <a:endParaRPr lang="en-US" sz="2000" dirty="0">
              <a:solidFill>
                <a:srgbClr val="1E1E1E"/>
              </a:solidFill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</a:rPr>
              <a:t>Scroll down to Math And Science, click on AP Statistics, Expand 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4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796145-68C9-4F8B-AFC1-B16652D2B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823247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KNOW-TOPIC 4.4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6560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002B4A-6105-7141-B11C-1360EBDD1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7721" y="2785059"/>
            <a:ext cx="6676048" cy="14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207069"/>
            <a:ext cx="8905698" cy="56560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58CBB-AE66-CA46-A93F-47B63028C5A4}"/>
              </a:ext>
            </a:extLst>
          </p:cNvPr>
          <p:cNvSpPr txBox="1"/>
          <p:nvPr/>
        </p:nvSpPr>
        <p:spPr>
          <a:xfrm>
            <a:off x="1092767" y="3298211"/>
            <a:ext cx="7920842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3600" dirty="0"/>
              <a:t>Mutually exclusive events are NOT independent of each other</a:t>
            </a:r>
          </a:p>
        </p:txBody>
      </p:sp>
    </p:spTree>
    <p:extLst>
      <p:ext uri="{BB962C8B-B14F-4D97-AF65-F5344CB8AC3E}">
        <p14:creationId xmlns:p14="http://schemas.microsoft.com/office/powerpoint/2010/main" val="7649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980774-E0F4-4386-8969-78B5F9CE1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2007 AP Statistics Multiple Choice #6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5" y="1105806"/>
            <a:ext cx="8915768" cy="51820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 algn="ctr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83F315AC-6F17-784A-B921-20413ACD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02" y="1670299"/>
            <a:ext cx="8560552" cy="43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1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m8L.R8RlOVq2qHZmp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8q40Fynz4pzQDKKama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R2J.75USiTxMSUmGmj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nRorNzR66BpEjpWQK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NphEhICvUlXYxUiFXS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B-K12">
  <a:themeElements>
    <a:clrScheme name="CB-K12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CB-K12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" id="{20BB08C5-25F0-46B1-9C83-860C83962183}" vid="{F6A58278-BC4E-404D-8FB5-CAEDB119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3FF447BA0B14F9CF529B5C5DF2DEA" ma:contentTypeVersion="13" ma:contentTypeDescription="Create a new document." ma:contentTypeScope="" ma:versionID="f53fde1e93389a6c4d588f42c665f492">
  <xsd:schema xmlns:xsd="http://www.w3.org/2001/XMLSchema" xmlns:xs="http://www.w3.org/2001/XMLSchema" xmlns:p="http://schemas.microsoft.com/office/2006/metadata/properties" xmlns:ns3="29290a24-c851-445c-ad00-0fdf6255719c" xmlns:ns4="e2766298-136c-439d-b755-a2db652f6339" targetNamespace="http://schemas.microsoft.com/office/2006/metadata/properties" ma:root="true" ma:fieldsID="b936630a4f4899d6b97a7e00781ba76e" ns3:_="" ns4:_="">
    <xsd:import namespace="29290a24-c851-445c-ad00-0fdf6255719c"/>
    <xsd:import namespace="e2766298-136c-439d-b755-a2db652f63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90a24-c851-445c-ad00-0fdf625571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66298-136c-439d-b755-a2db652f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D94E9D-2ED9-4975-99B9-A78ABDE052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78068-D330-49E0-B08D-DCA7AD5877A8}">
  <ds:schemaRefs>
    <ds:schemaRef ds:uri="http://purl.org/dc/terms/"/>
    <ds:schemaRef ds:uri="http://schemas.microsoft.com/office/2006/metadata/properties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29290a24-c851-445c-ad00-0fdf6255719c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8710E0-2425-4A75-9D93-FD2D0C3DA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90a24-c851-445c-ad00-0fdf6255719c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CB-K12</Template>
  <TotalTime>4886</TotalTime>
  <Words>279</Words>
  <Application>Microsoft Macintosh PowerPoint</Application>
  <PresentationFormat>Custom</PresentationFormat>
  <Paragraphs>232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Marlett</vt:lpstr>
      <vt:lpstr>Roboto</vt:lpstr>
      <vt:lpstr>Roboto Slab</vt:lpstr>
      <vt:lpstr>Verdana</vt:lpstr>
      <vt:lpstr>CB-K12</vt:lpstr>
      <vt:lpstr>think-cell Slide</vt:lpstr>
      <vt:lpstr>PowerPoint Presentation</vt:lpstr>
      <vt:lpstr>INTRODUCTIONS</vt:lpstr>
      <vt:lpstr>HOMEWORK REVIEW</vt:lpstr>
      <vt:lpstr>UPDATES FOR STUDENTS/TEACHERS</vt:lpstr>
      <vt:lpstr>PowerPoint Presentation</vt:lpstr>
      <vt:lpstr>WHAT YOU NEED TO KNOW-TOPIC 4.4</vt:lpstr>
      <vt:lpstr>WHAT YOU NEED TO KNOW</vt:lpstr>
      <vt:lpstr>PowerPoint Presentation</vt:lpstr>
      <vt:lpstr>2007 AP Statistics Multiple Choice #6</vt:lpstr>
      <vt:lpstr>2007 AP Statistics Multiple Choice #36 </vt:lpstr>
      <vt:lpstr>2012 AP Statistics Multiple Choice #16</vt:lpstr>
      <vt:lpstr>2002 Form B AP Statistics Free Response #2</vt:lpstr>
      <vt:lpstr>2003 Form B AP Statistics Free Response #2</vt:lpstr>
      <vt:lpstr>2010 Form B AP Statistics Free Response #5 (Modified)</vt:lpstr>
      <vt:lpstr>PowerPoint Presentation</vt:lpstr>
      <vt:lpstr>DEBRIEF AND SUMMARY</vt:lpstr>
      <vt:lpstr>1997 Multiple Choice #13 Homework Problem  Monday 04/20</vt:lpstr>
      <vt:lpstr>Device and Internet Access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CB-K12</dc:title>
  <dc:creator>College Board</dc:creator>
  <cp:lastModifiedBy>Brendan Murphy</cp:lastModifiedBy>
  <cp:revision>107</cp:revision>
  <dcterms:created xsi:type="dcterms:W3CDTF">2019-04-30T21:25:41Z</dcterms:created>
  <dcterms:modified xsi:type="dcterms:W3CDTF">2020-04-19T23:26:35Z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0x010100F3D3FF447BA0B14F9CF529B5C5DF2DEA</vt:lpwstr>
  </property>
</Properties>
</file>